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415" r:id="rId3"/>
    <p:sldId id="341" r:id="rId4"/>
    <p:sldId id="258" r:id="rId5"/>
    <p:sldId id="267" r:id="rId6"/>
    <p:sldId id="269" r:id="rId7"/>
    <p:sldId id="266" r:id="rId8"/>
    <p:sldId id="271" r:id="rId9"/>
    <p:sldId id="270" r:id="rId10"/>
    <p:sldId id="275" r:id="rId11"/>
    <p:sldId id="276" r:id="rId12"/>
    <p:sldId id="278" r:id="rId13"/>
    <p:sldId id="260" r:id="rId14"/>
    <p:sldId id="281" r:id="rId15"/>
    <p:sldId id="285" r:id="rId16"/>
    <p:sldId id="261" r:id="rId17"/>
    <p:sldId id="414" r:id="rId18"/>
    <p:sldId id="262" r:id="rId19"/>
    <p:sldId id="459" r:id="rId20"/>
    <p:sldId id="287" r:id="rId21"/>
    <p:sldId id="288" r:id="rId22"/>
    <p:sldId id="297" r:id="rId23"/>
    <p:sldId id="420" r:id="rId24"/>
    <p:sldId id="296" r:id="rId25"/>
    <p:sldId id="291" r:id="rId26"/>
    <p:sldId id="294" r:id="rId27"/>
    <p:sldId id="293" r:id="rId28"/>
    <p:sldId id="422" r:id="rId29"/>
    <p:sldId id="298" r:id="rId30"/>
    <p:sldId id="295" r:id="rId31"/>
    <p:sldId id="428" r:id="rId32"/>
    <p:sldId id="300" r:id="rId33"/>
    <p:sldId id="301" r:id="rId34"/>
    <p:sldId id="302" r:id="rId35"/>
    <p:sldId id="305" r:id="rId36"/>
    <p:sldId id="306" r:id="rId37"/>
    <p:sldId id="424" r:id="rId38"/>
    <p:sldId id="307" r:id="rId39"/>
    <p:sldId id="425" r:id="rId40"/>
    <p:sldId id="313" r:id="rId41"/>
    <p:sldId id="310" r:id="rId42"/>
    <p:sldId id="426" r:id="rId43"/>
    <p:sldId id="416" r:id="rId44"/>
    <p:sldId id="427" r:id="rId45"/>
    <p:sldId id="417" r:id="rId46"/>
    <p:sldId id="323" r:id="rId47"/>
    <p:sldId id="328" r:id="rId48"/>
    <p:sldId id="430" r:id="rId49"/>
    <p:sldId id="325" r:id="rId50"/>
    <p:sldId id="431" r:id="rId51"/>
    <p:sldId id="418" r:id="rId52"/>
    <p:sldId id="318" r:id="rId53"/>
    <p:sldId id="330" r:id="rId54"/>
    <p:sldId id="331" r:id="rId55"/>
    <p:sldId id="432" r:id="rId56"/>
    <p:sldId id="360" r:id="rId57"/>
    <p:sldId id="336" r:id="rId58"/>
    <p:sldId id="263" r:id="rId59"/>
    <p:sldId id="460" r:id="rId60"/>
    <p:sldId id="343" r:id="rId61"/>
    <p:sldId id="344" r:id="rId62"/>
    <p:sldId id="348" r:id="rId63"/>
    <p:sldId id="359" r:id="rId64"/>
    <p:sldId id="349" r:id="rId65"/>
    <p:sldId id="466" r:id="rId66"/>
    <p:sldId id="358" r:id="rId67"/>
    <p:sldId id="350" r:id="rId68"/>
    <p:sldId id="357" r:id="rId69"/>
    <p:sldId id="361" r:id="rId70"/>
    <p:sldId id="365" r:id="rId71"/>
    <p:sldId id="364" r:id="rId72"/>
    <p:sldId id="367" r:id="rId73"/>
    <p:sldId id="435" r:id="rId74"/>
    <p:sldId id="352" r:id="rId75"/>
    <p:sldId id="351" r:id="rId76"/>
    <p:sldId id="369" r:id="rId77"/>
    <p:sldId id="371" r:id="rId78"/>
    <p:sldId id="372" r:id="rId79"/>
    <p:sldId id="404" r:id="rId80"/>
    <p:sldId id="407" r:id="rId81"/>
    <p:sldId id="409" r:id="rId82"/>
    <p:sldId id="413" r:id="rId83"/>
    <p:sldId id="382" r:id="rId84"/>
    <p:sldId id="386" r:id="rId85"/>
    <p:sldId id="395" r:id="rId86"/>
    <p:sldId id="384" r:id="rId87"/>
    <p:sldId id="385" r:id="rId88"/>
    <p:sldId id="461" r:id="rId89"/>
    <p:sldId id="397" r:id="rId90"/>
    <p:sldId id="419" r:id="rId91"/>
    <p:sldId id="400" r:id="rId92"/>
    <p:sldId id="437" r:id="rId93"/>
    <p:sldId id="438" r:id="rId94"/>
    <p:sldId id="439" r:id="rId95"/>
    <p:sldId id="440" r:id="rId96"/>
    <p:sldId id="441" r:id="rId97"/>
    <p:sldId id="442" r:id="rId98"/>
    <p:sldId id="443" r:id="rId99"/>
    <p:sldId id="444" r:id="rId100"/>
    <p:sldId id="445" r:id="rId101"/>
    <p:sldId id="446" r:id="rId102"/>
    <p:sldId id="447" r:id="rId103"/>
    <p:sldId id="448" r:id="rId104"/>
    <p:sldId id="449" r:id="rId105"/>
    <p:sldId id="450" r:id="rId106"/>
    <p:sldId id="452" r:id="rId107"/>
    <p:sldId id="453" r:id="rId108"/>
    <p:sldId id="464" r:id="rId109"/>
    <p:sldId id="465" r:id="rId110"/>
    <p:sldId id="451" r:id="rId111"/>
    <p:sldId id="455" r:id="rId112"/>
    <p:sldId id="454" r:id="rId113"/>
    <p:sldId id="456" r:id="rId114"/>
    <p:sldId id="457" r:id="rId115"/>
    <p:sldId id="265" r:id="rId116"/>
    <p:sldId id="462" r:id="rId117"/>
    <p:sldId id="463" r:id="rId1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27BB7B14-14B8-45C0-B078-059BB14DDB38}">
          <p14:sldIdLst>
            <p14:sldId id="256"/>
            <p14:sldId id="415"/>
            <p14:sldId id="341"/>
            <p14:sldId id="258"/>
            <p14:sldId id="267"/>
            <p14:sldId id="269"/>
            <p14:sldId id="266"/>
            <p14:sldId id="271"/>
            <p14:sldId id="270"/>
            <p14:sldId id="275"/>
            <p14:sldId id="276"/>
            <p14:sldId id="278"/>
            <p14:sldId id="260"/>
            <p14:sldId id="281"/>
            <p14:sldId id="285"/>
            <p14:sldId id="261"/>
            <p14:sldId id="414"/>
            <p14:sldId id="262"/>
            <p14:sldId id="459"/>
            <p14:sldId id="287"/>
            <p14:sldId id="288"/>
            <p14:sldId id="297"/>
            <p14:sldId id="420"/>
            <p14:sldId id="296"/>
            <p14:sldId id="291"/>
            <p14:sldId id="294"/>
            <p14:sldId id="293"/>
            <p14:sldId id="422"/>
            <p14:sldId id="298"/>
            <p14:sldId id="295"/>
            <p14:sldId id="428"/>
            <p14:sldId id="300"/>
            <p14:sldId id="301"/>
            <p14:sldId id="302"/>
            <p14:sldId id="305"/>
            <p14:sldId id="306"/>
            <p14:sldId id="424"/>
            <p14:sldId id="307"/>
            <p14:sldId id="425"/>
            <p14:sldId id="313"/>
            <p14:sldId id="310"/>
            <p14:sldId id="426"/>
            <p14:sldId id="416"/>
            <p14:sldId id="427"/>
            <p14:sldId id="417"/>
            <p14:sldId id="323"/>
            <p14:sldId id="328"/>
            <p14:sldId id="430"/>
            <p14:sldId id="325"/>
            <p14:sldId id="431"/>
          </p14:sldIdLst>
        </p14:section>
        <p14:section name="Seção sem Título" id="{6E290CF0-492A-4687-BF85-3074884B32FD}">
          <p14:sldIdLst>
            <p14:sldId id="418"/>
            <p14:sldId id="318"/>
            <p14:sldId id="330"/>
            <p14:sldId id="331"/>
            <p14:sldId id="432"/>
            <p14:sldId id="360"/>
            <p14:sldId id="336"/>
            <p14:sldId id="263"/>
            <p14:sldId id="460"/>
            <p14:sldId id="343"/>
            <p14:sldId id="344"/>
            <p14:sldId id="348"/>
            <p14:sldId id="359"/>
            <p14:sldId id="349"/>
            <p14:sldId id="466"/>
            <p14:sldId id="358"/>
            <p14:sldId id="350"/>
            <p14:sldId id="357"/>
            <p14:sldId id="361"/>
            <p14:sldId id="365"/>
            <p14:sldId id="364"/>
            <p14:sldId id="367"/>
            <p14:sldId id="435"/>
            <p14:sldId id="352"/>
            <p14:sldId id="351"/>
            <p14:sldId id="369"/>
            <p14:sldId id="371"/>
            <p14:sldId id="372"/>
            <p14:sldId id="404"/>
            <p14:sldId id="407"/>
            <p14:sldId id="409"/>
            <p14:sldId id="413"/>
            <p14:sldId id="382"/>
            <p14:sldId id="386"/>
            <p14:sldId id="395"/>
            <p14:sldId id="384"/>
            <p14:sldId id="385"/>
            <p14:sldId id="461"/>
            <p14:sldId id="397"/>
            <p14:sldId id="419"/>
            <p14:sldId id="400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3"/>
            <p14:sldId id="464"/>
            <p14:sldId id="465"/>
            <p14:sldId id="451"/>
            <p14:sldId id="455"/>
            <p14:sldId id="454"/>
            <p14:sldId id="456"/>
            <p14:sldId id="457"/>
            <p14:sldId id="265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17"/>
    <a:srgbClr val="FFF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3" autoAdjust="0"/>
    <p:restoredTop sz="76538" autoAdjust="0"/>
  </p:normalViewPr>
  <p:slideViewPr>
    <p:cSldViewPr>
      <p:cViewPr varScale="1">
        <p:scale>
          <a:sx n="90" d="100"/>
          <a:sy n="90" d="100"/>
        </p:scale>
        <p:origin x="648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B03C-5A17-4F05-BD50-3A9E7A151E89}" type="datetimeFigureOut">
              <a:rPr lang="en-US" smtClean="0"/>
              <a:t>09-May-15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83140-510E-4CAB-85EB-C707124A8F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4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75715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64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416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As you selected import existing project, now select the project you want to import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7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Then here we are!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The project is</a:t>
            </a:r>
            <a:r>
              <a:rPr lang="en-US" baseline="0" dirty="0" smtClean="0"/>
              <a:t> ready to be used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94694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switch</a:t>
            </a:r>
            <a:r>
              <a:rPr lang="en-US" baseline="0" dirty="0" smtClean="0"/>
              <a:t> for another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51725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Name</a:t>
            </a:r>
            <a:r>
              <a:rPr lang="en-US" baseline="0" dirty="0" smtClean="0"/>
              <a:t> it according to the template given initially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&lt;</a:t>
            </a:r>
            <a:r>
              <a:rPr lang="en-US" baseline="0" dirty="0" err="1" smtClean="0"/>
              <a:t>Nusp</a:t>
            </a:r>
            <a:r>
              <a:rPr lang="en-US" baseline="0" dirty="0" smtClean="0"/>
              <a:t>&gt; can be any id with numbers you want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Make sure checkout new branch is selected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Then click finish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3131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0371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Code or</a:t>
            </a:r>
            <a:r>
              <a:rPr lang="en-US" baseline="0" dirty="0" smtClean="0"/>
              <a:t> </a:t>
            </a:r>
            <a:r>
              <a:rPr lang="en-US" dirty="0" smtClean="0"/>
              <a:t>paste your competitors and tournament classes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commit them together or separated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the five </a:t>
            </a:r>
            <a:r>
              <a:rPr lang="en-US" baseline="0" dirty="0" err="1" smtClean="0"/>
              <a:t>competiros</a:t>
            </a:r>
            <a:endParaRPr lang="en-US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tournament class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dirty="0" smtClean="0"/>
              <a:t>Both ways make sense as they can be described as a logic unit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="1" dirty="0" smtClean="0"/>
              <a:t>Pay attention</a:t>
            </a:r>
            <a:r>
              <a:rPr lang="en-US" b="1" baseline="0" dirty="0" smtClean="0"/>
              <a:t> to the icons that change during this process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578883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Commit them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IMPORTANT: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Select commit</a:t>
            </a:r>
            <a:r>
              <a:rPr lang="en-US" baseline="0" dirty="0" smtClean="0"/>
              <a:t>!!!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Don’t select commit and push. Later we will do it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7692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7604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LOOK AT THE GIT</a:t>
            </a:r>
            <a:r>
              <a:rPr lang="en-US" baseline="0" dirty="0" smtClean="0"/>
              <a:t> perspective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 to History view.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4171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you can push everything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09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51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Make sure you keep the branch name.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this will be the remote branch name.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26010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a pull request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Play </a:t>
            </a:r>
            <a:r>
              <a:rPr lang="en-US" baseline="0" dirty="0" err="1" smtClean="0"/>
              <a:t>aroun</a:t>
            </a:r>
            <a:r>
              <a:rPr lang="en-US" baseline="0" dirty="0" smtClean="0"/>
              <a:t>, make comments and send it.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Later I will look at them and decide to accept or not :D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9362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After</a:t>
            </a:r>
            <a:r>
              <a:rPr lang="en-US" baseline="0" dirty="0" smtClean="0"/>
              <a:t> accept, you will see in my rep something like this.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A </a:t>
            </a:r>
            <a:r>
              <a:rPr lang="en-US" baseline="0" dirty="0" err="1" smtClean="0"/>
              <a:t>msg</a:t>
            </a:r>
            <a:r>
              <a:rPr lang="en-US" baseline="0" dirty="0" smtClean="0"/>
              <a:t> saying “Merge pull request…”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1948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HERE ARE SOME OTHR REFERENCES YOU CAN LOOK LATER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3468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5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49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5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4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21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Snapshot: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the way </a:t>
            </a:r>
            <a:r>
              <a:rPr lang="en-US" dirty="0" err="1" smtClean="0"/>
              <a:t>git</a:t>
            </a:r>
            <a:r>
              <a:rPr lang="en-US" dirty="0" smtClean="0"/>
              <a:t> keep versions.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Each snapshot contains</a:t>
            </a:r>
            <a:r>
              <a:rPr lang="en-US" baseline="0" dirty="0" smtClean="0"/>
              <a:t> all the files versioned.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New files are inserted and not edited files reference the last commit (saves space)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Integrity: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Creates a hash for each commit/file.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Enable integrity checking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Generally only adds data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Often you will only save stuff in your rep (commit)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You can also</a:t>
            </a:r>
            <a:r>
              <a:rPr lang="en-US" baseline="0" dirty="0" smtClean="0"/>
              <a:t> delete info from there, however it is not common.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Of course you can also grab older commits (pull/fetch/</a:t>
            </a:r>
            <a:r>
              <a:rPr lang="en-US" baseline="0" dirty="0" err="1" smtClean="0"/>
              <a:t>chechout</a:t>
            </a:r>
            <a:r>
              <a:rPr lang="en-US" baseline="0" dirty="0" smtClean="0"/>
              <a:t>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3 states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Work </a:t>
            </a:r>
            <a:r>
              <a:rPr lang="en-US" dirty="0" err="1" smtClean="0"/>
              <a:t>dir</a:t>
            </a:r>
            <a:r>
              <a:rPr lang="en-US" dirty="0" smtClean="0"/>
              <a:t>: where</a:t>
            </a:r>
            <a:r>
              <a:rPr lang="en-US" baseline="0" dirty="0" smtClean="0"/>
              <a:t> you edit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Stage area: intermediate</a:t>
            </a:r>
            <a:r>
              <a:rPr lang="en-US" baseline="0" dirty="0" smtClean="0"/>
              <a:t> step before commit/rep 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.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 (rep): where the versions are locally kept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738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Branch!!!!!!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095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Access </a:t>
            </a:r>
            <a:r>
              <a:rPr lang="pt-BR" dirty="0" smtClean="0">
                <a:hlinkClick r:id="rId3"/>
              </a:rPr>
              <a:t>http://git-scm.com/download</a:t>
            </a:r>
            <a:endParaRPr lang="pt-BR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38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1" baseline="0" dirty="0" smtClean="0">
                <a:latin typeface="Arial Black" panose="020B0A04020102020204" pitchFamily="34" charset="0"/>
              </a:rPr>
              <a:t>Create a directory named ”</a:t>
            </a:r>
            <a:r>
              <a:rPr lang="en-US" sz="4000" b="1" baseline="0" dirty="0" err="1" smtClean="0">
                <a:latin typeface="Arial Black" panose="020B0A04020102020204" pitchFamily="34" charset="0"/>
              </a:rPr>
              <a:t>gitcourse</a:t>
            </a:r>
            <a:r>
              <a:rPr lang="en-US" sz="40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0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65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help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It shows the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manual.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31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config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check and edit the settings of a specific project. E.g. username (user.name) and email (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IMPORTANT TO SET UP</a:t>
            </a:r>
            <a:r>
              <a:rPr lang="en-US" baseline="0" dirty="0" smtClean="0">
                <a:solidFill>
                  <a:schemeClr val="tx1"/>
                </a:solidFill>
              </a:rPr>
              <a:t> PARAMETERS!!! </a:t>
            </a:r>
            <a:r>
              <a:rPr lang="en-US" baseline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b="1" baseline="0" smtClean="0">
                <a:solidFill>
                  <a:schemeClr val="tx1"/>
                </a:solidFill>
              </a:rPr>
              <a:t>“</a:t>
            </a:r>
            <a:r>
              <a:rPr lang="en-US" b="1" baseline="0" dirty="0" smtClean="0">
                <a:solidFill>
                  <a:schemeClr val="tx1"/>
                </a:solidFill>
              </a:rPr>
              <a:t>TELL ME WHO YOU ARE!!!!!!!”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-l</a:t>
            </a: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user.name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user.name</a:t>
            </a:r>
            <a:r>
              <a:rPr lang="en-US" baseline="0" dirty="0" smtClean="0">
                <a:solidFill>
                  <a:schemeClr val="tx1"/>
                </a:solidFill>
              </a:rPr>
              <a:t> 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1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init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setup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repository. It creates the </a:t>
            </a:r>
            <a:r>
              <a:rPr lang="en-US" b="1" i="1" dirty="0" smtClean="0">
                <a:solidFill>
                  <a:schemeClr val="tx1"/>
                </a:solidFill>
              </a:rPr>
              <a:t>.</a:t>
            </a:r>
            <a:r>
              <a:rPr lang="en-US" b="1" i="1" dirty="0" err="1" smtClean="0">
                <a:solidFill>
                  <a:schemeClr val="tx1"/>
                </a:solidFill>
              </a:rPr>
              <a:t>git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directory –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 skeleton.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At this point nothing is tracked!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67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status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shows differences between 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staging area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i="1" dirty="0" smtClean="0">
                <a:solidFill>
                  <a:schemeClr val="tx1"/>
                </a:solidFill>
              </a:rPr>
              <a:t>last commit </a:t>
            </a:r>
            <a:r>
              <a:rPr lang="en-US" dirty="0" smtClean="0">
                <a:solidFill>
                  <a:schemeClr val="tx1"/>
                </a:solidFill>
              </a:rPr>
              <a:t>in the </a:t>
            </a:r>
            <a:r>
              <a:rPr lang="en-US" i="1" dirty="0" smtClean="0">
                <a:solidFill>
                  <a:schemeClr val="tx1"/>
                </a:solidFill>
              </a:rPr>
              <a:t>repository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57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working directory: where your files are located.</a:t>
            </a:r>
            <a:r>
              <a:rPr lang="en-US" i="1" baseline="0" dirty="0" smtClean="0">
                <a:solidFill>
                  <a:schemeClr val="tx1"/>
                </a:solidFill>
              </a:rPr>
              <a:t> You edit here</a:t>
            </a:r>
            <a:endParaRPr lang="en-US" i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staging area: you keep/organize</a:t>
            </a:r>
            <a:r>
              <a:rPr lang="en-US" i="1" baseline="0" dirty="0" smtClean="0">
                <a:solidFill>
                  <a:schemeClr val="tx1"/>
                </a:solidFill>
              </a:rPr>
              <a:t> files before commit</a:t>
            </a: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commit 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.</a:t>
            </a:r>
            <a:r>
              <a:rPr lang="en-US" i="1" dirty="0" err="1" smtClean="0">
                <a:solidFill>
                  <a:schemeClr val="tx1"/>
                </a:solidFill>
              </a:rPr>
              <a:t>git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dir</a:t>
            </a:r>
            <a:r>
              <a:rPr lang="en-US" i="1" dirty="0" smtClean="0">
                <a:solidFill>
                  <a:schemeClr val="tx1"/>
                </a:solidFill>
              </a:rPr>
              <a:t>: files are versioned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Checkout: grab files from</a:t>
            </a:r>
            <a:r>
              <a:rPr lang="en-US" i="1" baseline="0" dirty="0" smtClean="0">
                <a:solidFill>
                  <a:schemeClr val="tx1"/>
                </a:solidFill>
              </a:rPr>
              <a:t>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42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add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updates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using the current content found in the working tree (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), to prepare the content staged for the next commit.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Create the list with the same names!!!!!!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231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commit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Stores the current contents of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in a new commit along with a log message from the user describing the changes.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52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23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6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14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Edit the</a:t>
            </a:r>
            <a:r>
              <a:rPr lang="en-US" baseline="0" dirty="0" smtClean="0"/>
              <a:t> file and append a new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784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What happens</a:t>
            </a:r>
            <a:r>
              <a:rPr lang="en-US" baseline="0" dirty="0" smtClean="0"/>
              <a:t> with the files on </a:t>
            </a:r>
            <a:r>
              <a:rPr lang="en-US" baseline="0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059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60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98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431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log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Shows the commit logs.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67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checkout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files in the working tree to match the version in the index or the specified tree.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22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270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502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60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3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create</a:t>
            </a:r>
            <a:r>
              <a:rPr lang="en-US" baseline="0" dirty="0" smtClean="0"/>
              <a:t> ‘other list’!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However we </a:t>
            </a:r>
            <a:r>
              <a:rPr lang="en-US" baseline="0" dirty="0" err="1" smtClean="0"/>
              <a:t>stil</a:t>
            </a:r>
            <a:r>
              <a:rPr lang="en-US" baseline="0" dirty="0" smtClean="0"/>
              <a:t> want to keep the original one (master)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 can we do it?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9622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branch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 command creates a new branch head named &lt;branch name&gt;.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With no arguments, branches are listed; the current branch will be highlighted with an asterisk.</a:t>
            </a:r>
          </a:p>
        </p:txBody>
      </p:sp>
    </p:spTree>
    <p:extLst>
      <p:ext uri="{BB962C8B-B14F-4D97-AF65-F5344CB8AC3E}">
        <p14:creationId xmlns:p14="http://schemas.microsoft.com/office/powerpoint/2010/main" val="3622468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4695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65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555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9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update the master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50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0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246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tag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Create, list, delete or verify tag references. 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Logic</a:t>
            </a:r>
            <a:r>
              <a:rPr lang="en-US" baseline="0" dirty="0" smtClean="0">
                <a:solidFill>
                  <a:schemeClr val="tx1"/>
                </a:solidFill>
              </a:rPr>
              <a:t> unit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2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8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10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merge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Join development histories together.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i="1" dirty="0" smtClean="0">
                <a:solidFill>
                  <a:schemeClr val="tx1"/>
                </a:solidFill>
              </a:rPr>
              <a:t>Attention to conflicting modifications!!!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747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Adam replaced by Brian </a:t>
            </a:r>
            <a:r>
              <a:rPr lang="en-US" dirty="0" smtClean="0">
                <a:sym typeface="Wingdings" panose="05000000000000000000" pitchFamily="2" charset="2"/>
              </a:rPr>
              <a:t> the common ancestor also</a:t>
            </a:r>
            <a:r>
              <a:rPr lang="en-US" baseline="0" dirty="0" smtClean="0">
                <a:sym typeface="Wingdings" panose="05000000000000000000" pitchFamily="2" charset="2"/>
              </a:rPr>
              <a:t> had Adam then </a:t>
            </a:r>
            <a:r>
              <a:rPr lang="en-US" baseline="0" dirty="0" err="1" smtClean="0">
                <a:sym typeface="Wingdings" panose="05000000000000000000" pitchFamily="2" charset="2"/>
              </a:rPr>
              <a:t>git</a:t>
            </a:r>
            <a:r>
              <a:rPr lang="en-US" baseline="0" dirty="0" smtClean="0">
                <a:sym typeface="Wingdings" panose="05000000000000000000" pitchFamily="2" charset="2"/>
              </a:rPr>
              <a:t> assumes the modification can be accepted</a:t>
            </a:r>
          </a:p>
          <a:p>
            <a:pPr>
              <a:spcBef>
                <a:spcPts val="0"/>
              </a:spcBef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However, what about </a:t>
            </a:r>
            <a:r>
              <a:rPr lang="en-US" baseline="0" dirty="0" err="1" smtClean="0">
                <a:sym typeface="Wingdings" panose="05000000000000000000" pitchFamily="2" charset="2"/>
              </a:rPr>
              <a:t>ze</a:t>
            </a:r>
            <a:r>
              <a:rPr lang="en-US" baseline="0" dirty="0" smtClean="0">
                <a:sym typeface="Wingdings" panose="05000000000000000000" pitchFamily="2" charset="2"/>
              </a:rPr>
              <a:t>? Will it be replaced by </a:t>
            </a:r>
            <a:r>
              <a:rPr lang="en-US" baseline="0" dirty="0" err="1" smtClean="0">
                <a:sym typeface="Wingdings" panose="05000000000000000000" pitchFamily="2" charset="2"/>
              </a:rPr>
              <a:t>rafael</a:t>
            </a:r>
            <a:r>
              <a:rPr lang="en-US" baseline="0" dirty="0" smtClean="0">
                <a:sym typeface="Wingdings" panose="05000000000000000000" pitchFamily="2" charset="2"/>
              </a:rPr>
              <a:t> or </a:t>
            </a:r>
            <a:r>
              <a:rPr lang="en-US" baseline="0" dirty="0" err="1" smtClean="0">
                <a:sym typeface="Wingdings" panose="05000000000000000000" pitchFamily="2" charset="2"/>
              </a:rPr>
              <a:t>jane</a:t>
            </a:r>
            <a:r>
              <a:rPr lang="en-US" baseline="0" dirty="0" smtClean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2562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8227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0572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6894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2480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931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0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71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8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94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441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3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8419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remote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Manage the set of repositories ("remotes") whose branches you track. </a:t>
            </a:r>
          </a:p>
          <a:p>
            <a:pPr algn="ctr">
              <a:lnSpc>
                <a:spcPct val="150000"/>
              </a:lnSpc>
            </a:pP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push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remote refs using local refs, while sending objects necessary to complete the given refs. 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983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1" baseline="0" dirty="0" smtClean="0">
                <a:latin typeface="Arial Black" panose="020B0A04020102020204" pitchFamily="34" charset="0"/>
              </a:rPr>
              <a:t>Create another directory named ”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r>
              <a:rPr lang="en-US" sz="11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11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821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clone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Clone a repository into a new directory.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9284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1606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25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25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pull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Fetch from and integrate with a local branch.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0682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fetch</a:t>
            </a: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</a:rPr>
              <a:t>Fetches named heads or tags from one or more other repositories, along with the objects necessary to complete them.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57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7550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42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028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8065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384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6806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0922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42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967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1952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4014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44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469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It is going to be shown later on </a:t>
            </a:r>
            <a:r>
              <a:rPr lang="en-US" dirty="0" err="1" smtClean="0"/>
              <a:t>Egit</a:t>
            </a:r>
            <a:r>
              <a:rPr lang="en-US" baseline="0" dirty="0" smtClean="0"/>
              <a:t> session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4395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146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1192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1141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485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Login in your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</a:p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Enter my rep</a:t>
            </a:r>
          </a:p>
        </p:txBody>
      </p:sp>
    </p:spTree>
    <p:extLst>
      <p:ext uri="{BB962C8B-B14F-4D97-AF65-F5344CB8AC3E}">
        <p14:creationId xmlns:p14="http://schemas.microsoft.com/office/powerpoint/2010/main" val="2724032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1374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3)</a:t>
            </a:r>
            <a:r>
              <a:rPr lang="en-US" baseline="0" dirty="0" smtClean="0"/>
              <a:t> Click on fork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0074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4)</a:t>
            </a:r>
            <a:r>
              <a:rPr lang="en-US" baseline="0" dirty="0" smtClean="0"/>
              <a:t> Copy the rep link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937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eclipse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4645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Import the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7675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rep </a:t>
            </a:r>
            <a:r>
              <a:rPr lang="en-US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8165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</a:t>
            </a:r>
            <a:r>
              <a:rPr lang="en-US" baseline="0" dirty="0" smtClean="0"/>
              <a:t> </a:t>
            </a:r>
            <a:r>
              <a:rPr lang="en-US" dirty="0" smtClean="0"/>
              <a:t>clone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6484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Paste the rep </a:t>
            </a:r>
            <a:r>
              <a:rPr lang="en-US" dirty="0" err="1" smtClean="0"/>
              <a:t>url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Write down your </a:t>
            </a:r>
            <a:r>
              <a:rPr lang="en-US" dirty="0" err="1" smtClean="0"/>
              <a:t>github</a:t>
            </a:r>
            <a:r>
              <a:rPr lang="en-US" dirty="0" smtClean="0"/>
              <a:t> account/password</a:t>
            </a:r>
            <a:r>
              <a:rPr lang="en-US" baseline="0" dirty="0" smtClean="0"/>
              <a:t> (only will be used during write operations (e.g. push))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2352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the branches to be grabbed</a:t>
            </a:r>
            <a:r>
              <a:rPr lang="en-US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7661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Set the local rep path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Eclipse suggests</a:t>
            </a:r>
            <a:r>
              <a:rPr lang="en-US" baseline="0" dirty="0" smtClean="0"/>
              <a:t> an outside eclipse workspace </a:t>
            </a:r>
            <a:r>
              <a:rPr lang="en-US" baseline="0" dirty="0" err="1" smtClean="0"/>
              <a:t>dir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5735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import existing project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also select wizard in case you want to set up the rep content in a new 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5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0" y="3093236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300759"/>
            <a:ext cx="7772400" cy="1684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400">
                <a:solidFill>
                  <a:schemeClr val="dk2"/>
                </a:solidFill>
                <a:latin typeface="+mj-lt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 hasCustomPrompt="1"/>
          </p:nvPr>
        </p:nvSpPr>
        <p:spPr>
          <a:xfrm>
            <a:off x="685800" y="3093359"/>
            <a:ext cx="7772400" cy="712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16588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8" r:id="rId3"/>
    <p:sldLayoutId id="214748365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ngnu.org/cv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subversion.apache.org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rcurial.selenic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://www.nongnu.org/cvs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github.com/" TargetMode="External"/><Relationship Id="rId3" Type="http://schemas.openxmlformats.org/officeDocument/2006/relationships/hyperlink" Target="https://www.youtube.com/watch?v=Y9XZQO1n_7c" TargetMode="External"/><Relationship Id="rId7" Type="http://schemas.openxmlformats.org/officeDocument/2006/relationships/hyperlink" Target="https://sourceforge.net/p/forge/documentation/Git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nfluence.atlassian.com/display/BITBUCKET/Bitbucket+101" TargetMode="External"/><Relationship Id="rId5" Type="http://schemas.openxmlformats.org/officeDocument/2006/relationships/hyperlink" Target="https://www.udacity.com/course/how-to-use-git-and-github--ud775" TargetMode="External"/><Relationship Id="rId10" Type="http://schemas.openxmlformats.org/officeDocument/2006/relationships/hyperlink" Target="http://www.vogella.com/tutorials/EclipseGit/article.html" TargetMode="External"/><Relationship Id="rId4" Type="http://schemas.openxmlformats.org/officeDocument/2006/relationships/hyperlink" Target="https://www.youtube.com/watch?v=U8GBXvdmHT4" TargetMode="External"/><Relationship Id="rId9" Type="http://schemas.openxmlformats.org/officeDocument/2006/relationships/hyperlink" Target="https://www.atlassian.com/git/tutorials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hyperlink" Target="https://github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png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ascenodiego/donationGame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N.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Centralized</a:t>
            </a:r>
            <a:r>
              <a:rPr lang="pt-BR" sz="2000" dirty="0" smtClean="0"/>
              <a:t> VCS (CVCS)</a:t>
            </a:r>
          </a:p>
          <a:p>
            <a:r>
              <a:rPr lang="pt-BR" sz="2000" dirty="0" smtClean="0"/>
              <a:t>Central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work</a:t>
            </a:r>
          </a:p>
          <a:p>
            <a:pPr lvl="1">
              <a:buFont typeface="Webdings" pitchFamily="18" charset="2"/>
              <a:buChar char=""/>
            </a:pP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Single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point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failure</a:t>
            </a:r>
            <a:endParaRPr lang="pt-BR" sz="1600" dirty="0" smtClean="0">
              <a:solidFill>
                <a:srgbClr val="FF0000"/>
              </a:solidFill>
            </a:endParaRP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err="1" smtClean="0"/>
              <a:t>Concurrent</a:t>
            </a:r>
            <a:r>
              <a:rPr lang="pt-BR" sz="1600" dirty="0" smtClean="0"/>
              <a:t> Version System  (CVS)</a:t>
            </a:r>
          </a:p>
          <a:p>
            <a:pPr lvl="2"/>
            <a:r>
              <a:rPr lang="pt-BR" sz="1200" dirty="0" smtClean="0">
                <a:hlinkClick r:id="rId3"/>
              </a:rPr>
              <a:t>http://www.nongnu.org/cvs</a:t>
            </a:r>
            <a:endParaRPr lang="pt-BR" sz="1200" dirty="0" smtClean="0"/>
          </a:p>
          <a:p>
            <a:pPr lvl="1"/>
            <a:r>
              <a:rPr lang="pt-BR" sz="1600" dirty="0" smtClean="0"/>
              <a:t>Apache </a:t>
            </a:r>
            <a:r>
              <a:rPr lang="pt-BR" sz="1600" dirty="0" err="1" smtClean="0"/>
              <a:t>Subversion</a:t>
            </a:r>
            <a:r>
              <a:rPr lang="pt-BR" sz="1600" dirty="0" smtClean="0"/>
              <a:t> (SVN)</a:t>
            </a:r>
          </a:p>
          <a:p>
            <a:pPr lvl="2"/>
            <a:r>
              <a:rPr lang="pt-BR" sz="1200" dirty="0" smtClean="0">
                <a:hlinkClick r:id="rId4"/>
              </a:rPr>
              <a:t>https://subversion.apache.org</a:t>
            </a:r>
            <a:endParaRPr lang="pt-BR" sz="1200" dirty="0" smtClean="0"/>
          </a:p>
          <a:p>
            <a:pPr lvl="2"/>
            <a:r>
              <a:rPr lang="pt-BR" sz="1200" dirty="0" err="1" smtClean="0"/>
              <a:t>Most</a:t>
            </a:r>
            <a:r>
              <a:rPr lang="pt-BR" sz="1200" dirty="0" smtClean="0"/>
              <a:t> popular CVCS</a:t>
            </a:r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4648200" y="1608074"/>
            <a:ext cx="4038600" cy="280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Centralized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371600" y="1442238"/>
            <a:ext cx="21922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 Repository (Clone)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70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639351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6554085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19052068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4478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6730411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2332591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609"/>
            <a:ext cx="8074025" cy="504626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flipH="1">
            <a:off x="2425370" y="1544872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Competitors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 flipH="1">
            <a:off x="2425370" y="2517246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Tournament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587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" y="49609"/>
            <a:ext cx="8074025" cy="50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31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6" y="44561"/>
            <a:ext cx="8074800" cy="50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62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Distributed</a:t>
            </a:r>
            <a:r>
              <a:rPr lang="pt-BR" sz="2000" dirty="0" smtClean="0"/>
              <a:t> VCS (DVCS)</a:t>
            </a:r>
          </a:p>
          <a:p>
            <a:r>
              <a:rPr lang="pt-BR" sz="2000" dirty="0" smtClean="0"/>
              <a:t>Remote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work</a:t>
            </a:r>
            <a:endParaRPr lang="pt-BR" sz="1600" dirty="0" smtClean="0">
              <a:solidFill>
                <a:srgbClr val="00B050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Several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remote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servers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Full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backup</a:t>
            </a: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smtClean="0"/>
              <a:t>Mercurial (hg)</a:t>
            </a:r>
          </a:p>
          <a:p>
            <a:pPr lvl="2"/>
            <a:r>
              <a:rPr lang="pt-BR" sz="1200" dirty="0">
                <a:hlinkClick r:id="rId3"/>
              </a:rPr>
              <a:t>http://mercurial.selenic.com</a:t>
            </a:r>
            <a:r>
              <a:rPr lang="pt-BR" sz="1200" dirty="0" smtClean="0">
                <a:hlinkClick r:id="rId3"/>
              </a:rPr>
              <a:t>/</a:t>
            </a:r>
            <a:endParaRPr lang="pt-BR" sz="1200" dirty="0" smtClean="0"/>
          </a:p>
          <a:p>
            <a:pPr lvl="1"/>
            <a:r>
              <a:rPr lang="pt-BR" sz="1600" dirty="0" err="1" smtClean="0"/>
              <a:t>git</a:t>
            </a:r>
            <a:endParaRPr lang="pt-BR" sz="1600" dirty="0" smtClean="0"/>
          </a:p>
          <a:p>
            <a:pPr lvl="2"/>
            <a:r>
              <a:rPr lang="pt-BR" sz="1200" dirty="0">
                <a:hlinkClick r:id="rId4"/>
              </a:rPr>
              <a:t>http://git-scm.com</a:t>
            </a:r>
            <a:r>
              <a:rPr lang="pt-BR" sz="1200" dirty="0" smtClean="0">
                <a:hlinkClick r:id="rId4"/>
              </a:rPr>
              <a:t>/</a:t>
            </a:r>
          </a:p>
          <a:p>
            <a:pPr lvl="2"/>
            <a:r>
              <a:rPr lang="pt-BR" sz="1200" dirty="0">
                <a:hlinkClick r:id="rId4"/>
              </a:rPr>
              <a:t>https://github.com</a:t>
            </a:r>
            <a:r>
              <a:rPr lang="pt-BR" sz="1200" dirty="0" smtClean="0">
                <a:hlinkClick r:id="rId4"/>
              </a:rPr>
              <a:t>/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5345914" y="1428750"/>
            <a:ext cx="2643171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Distributed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  <p:sp>
        <p:nvSpPr>
          <p:cNvPr id="8" name="Seta para a direita 7"/>
          <p:cNvSpPr/>
          <p:nvPr/>
        </p:nvSpPr>
        <p:spPr>
          <a:xfrm>
            <a:off x="830434" y="3939902"/>
            <a:ext cx="357190" cy="3061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sp>
        <p:nvSpPr>
          <p:cNvPr id="7" name="Seta para a direita 6"/>
          <p:cNvSpPr/>
          <p:nvPr/>
        </p:nvSpPr>
        <p:spPr>
          <a:xfrm>
            <a:off x="1979712" y="2153439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Fork Commits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313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28981907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9237609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33192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45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5075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6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59128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 err="1" smtClean="0"/>
              <a:t>Documentation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err="1" smtClean="0"/>
              <a:t>git</a:t>
            </a:r>
            <a:r>
              <a:rPr lang="pt-BR" dirty="0" smtClean="0"/>
              <a:t> help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EGIT- </a:t>
            </a:r>
            <a:r>
              <a:rPr lang="pt-BR" dirty="0"/>
              <a:t>DOCUMENTATION: eclipse.org &gt; </a:t>
            </a:r>
            <a:r>
              <a:rPr lang="pt-BR" dirty="0" err="1"/>
              <a:t>Egit</a:t>
            </a:r>
            <a:r>
              <a:rPr lang="pt-BR" dirty="0"/>
              <a:t> &gt; </a:t>
            </a:r>
            <a:r>
              <a:rPr lang="pt-BR" dirty="0" err="1"/>
              <a:t>Documentation</a:t>
            </a:r>
            <a:endParaRPr lang="pt-BR" dirty="0"/>
          </a:p>
          <a:p>
            <a:pPr>
              <a:lnSpc>
                <a:spcPct val="120000"/>
              </a:lnSpc>
            </a:pPr>
            <a:r>
              <a:rPr lang="pt-BR" dirty="0" smtClean="0"/>
              <a:t>Books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Eric </a:t>
            </a:r>
            <a:r>
              <a:rPr lang="pt-BR" dirty="0" err="1"/>
              <a:t>Sink</a:t>
            </a:r>
            <a:r>
              <a:rPr lang="pt-BR" dirty="0"/>
              <a:t>. 2011. </a:t>
            </a:r>
            <a:r>
              <a:rPr lang="pt-BR" b="1" dirty="0" err="1"/>
              <a:t>Version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Example</a:t>
            </a:r>
            <a:r>
              <a:rPr lang="pt-BR" b="1" dirty="0"/>
              <a:t> </a:t>
            </a:r>
            <a:r>
              <a:rPr lang="pt-BR" dirty="0"/>
              <a:t>(1st ed.). PYOW Sports Marketing</a:t>
            </a:r>
            <a:r>
              <a:rPr lang="pt-BR" dirty="0" smtClean="0"/>
              <a:t>. </a:t>
            </a:r>
            <a:r>
              <a:rPr lang="pt-BR" b="1" dirty="0" smtClean="0">
                <a:solidFill>
                  <a:srgbClr val="00B050"/>
                </a:solidFill>
              </a:rPr>
              <a:t>(FREE EBOOK)</a:t>
            </a:r>
            <a:endParaRPr lang="pt-BR" b="1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</a:pPr>
            <a:r>
              <a:rPr lang="pt-BR" dirty="0" smtClean="0"/>
              <a:t>Scott </a:t>
            </a:r>
            <a:r>
              <a:rPr lang="pt-BR" dirty="0" err="1" smtClean="0"/>
              <a:t>Chacon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Ben </a:t>
            </a:r>
            <a:r>
              <a:rPr lang="pt-BR" dirty="0" err="1" smtClean="0"/>
              <a:t>Straub</a:t>
            </a:r>
            <a:r>
              <a:rPr lang="pt-BR" dirty="0" smtClean="0"/>
              <a:t>. 2014. </a:t>
            </a:r>
            <a:r>
              <a:rPr lang="pt-BR" b="1" dirty="0" smtClean="0"/>
              <a:t>Pro </a:t>
            </a:r>
            <a:r>
              <a:rPr lang="pt-BR" b="1" dirty="0" err="1" smtClean="0"/>
              <a:t>Git</a:t>
            </a:r>
            <a:r>
              <a:rPr lang="pt-BR" b="1" dirty="0" smtClean="0"/>
              <a:t> </a:t>
            </a:r>
            <a:r>
              <a:rPr lang="pt-BR" dirty="0" smtClean="0"/>
              <a:t>(2nd ed.). </a:t>
            </a:r>
            <a:r>
              <a:rPr lang="pt-BR" dirty="0" err="1" smtClean="0"/>
              <a:t>Apress</a:t>
            </a:r>
            <a:r>
              <a:rPr lang="pt-BR" dirty="0" smtClean="0"/>
              <a:t>, </a:t>
            </a:r>
            <a:r>
              <a:rPr lang="pt-BR" dirty="0" err="1" smtClean="0"/>
              <a:t>Berkely</a:t>
            </a:r>
            <a:r>
              <a:rPr lang="pt-BR" dirty="0" smtClean="0"/>
              <a:t>, CA, USA.</a:t>
            </a:r>
            <a:r>
              <a:rPr lang="pt-BR" b="1" dirty="0">
                <a:solidFill>
                  <a:srgbClr val="00B050"/>
                </a:solidFill>
              </a:rPr>
              <a:t> (FREE EBOOK)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/>
              <a:t>Pressman</a:t>
            </a:r>
            <a:r>
              <a:rPr lang="pt-BR" dirty="0"/>
              <a:t>, R. S. </a:t>
            </a:r>
            <a:r>
              <a:rPr lang="pt-BR" b="1" dirty="0"/>
              <a:t>Software </a:t>
            </a:r>
            <a:r>
              <a:rPr lang="pt-BR" b="1" dirty="0" err="1"/>
              <a:t>engineering</a:t>
            </a:r>
            <a:r>
              <a:rPr lang="pt-BR" b="1" dirty="0"/>
              <a:t>: A </a:t>
            </a:r>
            <a:r>
              <a:rPr lang="pt-BR" b="1" dirty="0" err="1"/>
              <a:t>practitioner’s</a:t>
            </a:r>
            <a:r>
              <a:rPr lang="pt-BR" b="1" dirty="0"/>
              <a:t> approach</a:t>
            </a:r>
            <a:r>
              <a:rPr lang="pt-BR" dirty="0"/>
              <a:t>. 5th ed. McGraw-Hill </a:t>
            </a:r>
            <a:r>
              <a:rPr lang="pt-BR" dirty="0" err="1"/>
              <a:t>Higher</a:t>
            </a:r>
            <a:r>
              <a:rPr lang="pt-BR" dirty="0"/>
              <a:t> </a:t>
            </a:r>
            <a:r>
              <a:rPr lang="pt-BR" dirty="0" err="1"/>
              <a:t>Education</a:t>
            </a:r>
            <a:r>
              <a:rPr lang="pt-BR" dirty="0"/>
              <a:t>, 2001.</a:t>
            </a:r>
          </a:p>
          <a:p>
            <a:pPr lvl="1">
              <a:lnSpc>
                <a:spcPct val="120000"/>
              </a:lnSpc>
            </a:pPr>
            <a:r>
              <a:rPr lang="pt-BR" dirty="0" err="1" smtClean="0"/>
              <a:t>Kemper</a:t>
            </a:r>
            <a:r>
              <a:rPr lang="pt-BR" dirty="0" smtClean="0"/>
              <a:t> C., </a:t>
            </a:r>
            <a:r>
              <a:rPr lang="pt-BR" dirty="0" err="1" smtClean="0"/>
              <a:t>Oxley</a:t>
            </a:r>
            <a:r>
              <a:rPr lang="pt-BR" dirty="0" smtClean="0"/>
              <a:t>, I. 2012. </a:t>
            </a:r>
            <a:r>
              <a:rPr lang="pt-BR" b="1" dirty="0" smtClean="0"/>
              <a:t>Foundation </a:t>
            </a:r>
            <a:r>
              <a:rPr lang="pt-BR" b="1" dirty="0" err="1" smtClean="0"/>
              <a:t>Version</a:t>
            </a:r>
            <a:r>
              <a:rPr lang="pt-BR" b="1" dirty="0" smtClean="0"/>
              <a:t> </a:t>
            </a:r>
            <a:r>
              <a:rPr lang="pt-BR" b="1" dirty="0" err="1" smtClean="0"/>
              <a:t>Control</a:t>
            </a:r>
            <a:r>
              <a:rPr lang="pt-BR" b="1" dirty="0" smtClean="0"/>
              <a:t> for Web </a:t>
            </a:r>
            <a:r>
              <a:rPr lang="pt-BR" b="1" dirty="0" err="1" smtClean="0"/>
              <a:t>Developers</a:t>
            </a:r>
            <a:r>
              <a:rPr lang="pt-BR" dirty="0" smtClean="0"/>
              <a:t>. </a:t>
            </a:r>
            <a:r>
              <a:rPr lang="pt-BR" dirty="0" err="1" smtClean="0"/>
              <a:t>Appress</a:t>
            </a:r>
            <a:r>
              <a:rPr lang="pt-B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pt-BR" dirty="0" err="1" smtClean="0"/>
              <a:t>Videos</a:t>
            </a:r>
            <a:r>
              <a:rPr lang="pt-BR" dirty="0" smtClean="0"/>
              <a:t>/Courses</a:t>
            </a:r>
          </a:p>
          <a:p>
            <a:pPr lvl="1">
              <a:lnSpc>
                <a:spcPct val="120000"/>
              </a:lnSpc>
            </a:pPr>
            <a:r>
              <a:rPr lang="pt-BR" b="1" dirty="0" err="1" smtClean="0"/>
              <a:t>Learn</a:t>
            </a:r>
            <a:r>
              <a:rPr lang="pt-BR" b="1" dirty="0" smtClean="0"/>
              <a:t> </a:t>
            </a:r>
            <a:r>
              <a:rPr lang="pt-BR" b="1" dirty="0" err="1"/>
              <a:t>Git</a:t>
            </a:r>
            <a:r>
              <a:rPr lang="pt-BR" b="1" dirty="0"/>
              <a:t> in 20 Minutes: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www.youtube.com/watch?v=Y9XZQO1n_7c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b="1" dirty="0" smtClean="0"/>
              <a:t>The </a:t>
            </a:r>
            <a:r>
              <a:rPr lang="pt-BR" b="1" dirty="0" err="1" smtClean="0"/>
              <a:t>Basics</a:t>
            </a:r>
            <a:r>
              <a:rPr lang="pt-BR" b="1" dirty="0" smtClean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GitHub</a:t>
            </a:r>
            <a:r>
              <a:rPr lang="pt-BR" b="1" dirty="0"/>
              <a:t>: 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www.youtube.com/watch?v=U8GBXvdmHT4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en-US" b="1" dirty="0"/>
              <a:t>How to Use </a:t>
            </a:r>
            <a:r>
              <a:rPr lang="en-US" b="1" dirty="0" err="1"/>
              <a:t>Git</a:t>
            </a:r>
            <a:r>
              <a:rPr lang="en-US" b="1" dirty="0"/>
              <a:t> and </a:t>
            </a:r>
            <a:r>
              <a:rPr lang="en-US" b="1" dirty="0" smtClean="0"/>
              <a:t>GitHub: </a:t>
            </a:r>
            <a:r>
              <a:rPr lang="pt-BR" dirty="0" smtClean="0">
                <a:hlinkClick r:id="rId5"/>
              </a:rPr>
              <a:t>https</a:t>
            </a:r>
            <a:r>
              <a:rPr lang="pt-BR" dirty="0">
                <a:hlinkClick r:id="rId5"/>
              </a:rPr>
              <a:t>://www.udacity.com/course/how-to-use-git-and-github--</a:t>
            </a:r>
            <a:r>
              <a:rPr lang="pt-BR" dirty="0" smtClean="0">
                <a:hlinkClick r:id="rId5"/>
              </a:rPr>
              <a:t>ud775</a:t>
            </a:r>
            <a:endParaRPr lang="pt-BR" dirty="0" smtClean="0"/>
          </a:p>
          <a:p>
            <a:pPr>
              <a:lnSpc>
                <a:spcPct val="120000"/>
              </a:lnSpc>
            </a:pPr>
            <a:r>
              <a:rPr lang="pt-BR" dirty="0" smtClean="0"/>
              <a:t>Web </a:t>
            </a:r>
            <a:r>
              <a:rPr lang="pt-BR" dirty="0" err="1" smtClean="0"/>
              <a:t>pages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</a:t>
            </a:r>
            <a:r>
              <a:rPr lang="pt-BR" dirty="0" smtClean="0">
                <a:hlinkClick r:id="rId6"/>
              </a:rPr>
              <a:t>confluence.atlassian.com/display/BITBUCKET/Bitbucket+101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7"/>
              </a:rPr>
              <a:t>https://</a:t>
            </a:r>
            <a:r>
              <a:rPr lang="pt-BR" dirty="0">
                <a:hlinkClick r:id="rId7"/>
              </a:rPr>
              <a:t>sourceforge.net/p/forge/documentation/Git</a:t>
            </a:r>
            <a:r>
              <a:rPr lang="pt-BR" dirty="0" smtClean="0">
                <a:hlinkClick r:id="rId7"/>
              </a:rPr>
              <a:t>/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training.github.com/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://www.atlassian.com/git/tutorials</a:t>
            </a:r>
            <a:r>
              <a:rPr lang="pt-BR" dirty="0" smtClean="0">
                <a:hlinkClick r:id="rId9"/>
              </a:rPr>
              <a:t>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10"/>
              </a:rPr>
              <a:t>http://</a:t>
            </a:r>
            <a:r>
              <a:rPr lang="pt-BR" dirty="0" smtClean="0">
                <a:hlinkClick r:id="rId10"/>
              </a:rPr>
              <a:t>www.vogella.com/tutorials/EclipseGit/article.html</a:t>
            </a:r>
            <a:endParaRPr lang="pt-BR" dirty="0"/>
          </a:p>
        </p:txBody>
      </p:sp>
      <p:sp>
        <p:nvSpPr>
          <p:cNvPr id="6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References++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ssets-cdn.github.com/images/modules/open_graph/github-ma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" y="123478"/>
            <a:ext cx="905243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995686"/>
            <a:ext cx="7772400" cy="110251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N.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5155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git-scm.com/images/logos/downloads/Git-Logo-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62000"/>
            <a:ext cx="8667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8603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16" y="3868006"/>
            <a:ext cx="850703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adgetboi.files.wordpress.com/2009/07/tux-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51" y="3868006"/>
            <a:ext cx="1259997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Linux kernel</a:t>
            </a:r>
          </a:p>
          <a:p>
            <a:pPr lvl="1"/>
            <a:r>
              <a:rPr lang="en-US" sz="1800" dirty="0" smtClean="0"/>
              <a:t>Linus Torvalds</a:t>
            </a:r>
          </a:p>
          <a:p>
            <a:pPr lvl="1"/>
            <a:r>
              <a:rPr lang="en-US" sz="1800" dirty="0" smtClean="0"/>
              <a:t>Open </a:t>
            </a:r>
            <a:r>
              <a:rPr lang="en-US" sz="1800" dirty="0"/>
              <a:t>source software project of fairly large </a:t>
            </a:r>
            <a:r>
              <a:rPr lang="en-US" sz="1800" dirty="0" smtClean="0"/>
              <a:t>scope</a:t>
            </a:r>
          </a:p>
          <a:p>
            <a:pPr lvl="1"/>
            <a:r>
              <a:rPr lang="en-US" sz="1800" b="1" dirty="0" smtClean="0"/>
              <a:t>1991–2002: </a:t>
            </a:r>
            <a:r>
              <a:rPr lang="en-US" sz="1800" dirty="0" smtClean="0"/>
              <a:t>Changes passed around as patches/archived files</a:t>
            </a:r>
          </a:p>
          <a:p>
            <a:pPr lvl="1"/>
            <a:r>
              <a:rPr lang="en-US" sz="1800" b="1" dirty="0" smtClean="0"/>
              <a:t>2002: </a:t>
            </a:r>
            <a:r>
              <a:rPr lang="en-US" sz="1800" dirty="0" smtClean="0"/>
              <a:t>Proprietary </a:t>
            </a:r>
            <a:r>
              <a:rPr lang="en-US" sz="1800" dirty="0"/>
              <a:t>DVCS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/>
              <a:t>BitKeeper</a:t>
            </a:r>
            <a:endParaRPr lang="en-US" sz="1800" dirty="0"/>
          </a:p>
          <a:p>
            <a:pPr lvl="1"/>
            <a:r>
              <a:rPr lang="en-US" sz="1800" b="1" dirty="0" smtClean="0"/>
              <a:t>2005: </a:t>
            </a:r>
            <a:r>
              <a:rPr lang="en-US" sz="1800" dirty="0" smtClean="0"/>
              <a:t>Linux community and the </a:t>
            </a:r>
            <a:r>
              <a:rPr lang="en-US" sz="1800" dirty="0" err="1" smtClean="0"/>
              <a:t>BitKeeper</a:t>
            </a:r>
            <a:r>
              <a:rPr lang="en-US" sz="1800" dirty="0" smtClean="0"/>
              <a:t> company relationship </a:t>
            </a:r>
            <a:r>
              <a:rPr lang="en-US" sz="1800" b="1" i="1" u="sng" dirty="0" smtClean="0">
                <a:solidFill>
                  <a:srgbClr val="FF0000"/>
                </a:solidFill>
              </a:rPr>
              <a:t>broke down</a:t>
            </a:r>
          </a:p>
          <a:p>
            <a:pPr lvl="2"/>
            <a:r>
              <a:rPr lang="en-US" sz="1600" dirty="0" smtClean="0"/>
              <a:t>Free-of-charge </a:t>
            </a:r>
            <a:r>
              <a:rPr lang="en-US" sz="1600" dirty="0"/>
              <a:t>status was </a:t>
            </a:r>
            <a:r>
              <a:rPr lang="en-US" sz="1600" b="1" i="1" u="sng" dirty="0" smtClean="0">
                <a:solidFill>
                  <a:srgbClr val="FF0000"/>
                </a:solidFill>
              </a:rPr>
              <a:t>revoked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6" descr="http://softwarelivre.org/articles/0136/4411/Linus_Torvalds_flipp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3"/>
          <a:stretch/>
        </p:blipFill>
        <p:spPr bwMode="auto">
          <a:xfrm>
            <a:off x="7617034" y="1517891"/>
            <a:ext cx="747124" cy="981852"/>
          </a:xfrm>
          <a:prstGeom prst="snip2DiagRect">
            <a:avLst>
              <a:gd name="adj1" fmla="val 0"/>
              <a:gd name="adj2" fmla="val 1148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VCS requirements</a:t>
            </a:r>
          </a:p>
          <a:p>
            <a:pPr lvl="1"/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design</a:t>
            </a:r>
          </a:p>
          <a:p>
            <a:pPr lvl="1"/>
            <a:r>
              <a:rPr lang="en-US" dirty="0" smtClean="0"/>
              <a:t>Strong </a:t>
            </a:r>
            <a:r>
              <a:rPr lang="en-US" dirty="0"/>
              <a:t>support for non-linear </a:t>
            </a:r>
            <a:r>
              <a:rPr lang="en-US" dirty="0" smtClean="0"/>
              <a:t>development</a:t>
            </a:r>
          </a:p>
          <a:p>
            <a:pPr lvl="2"/>
            <a:r>
              <a:rPr lang="en-US" dirty="0" smtClean="0"/>
              <a:t>Thousands </a:t>
            </a:r>
            <a:r>
              <a:rPr lang="en-US" dirty="0"/>
              <a:t>of </a:t>
            </a:r>
            <a:r>
              <a:rPr lang="en-US" dirty="0" smtClean="0"/>
              <a:t>parallel branches</a:t>
            </a:r>
            <a:endParaRPr lang="en-US" dirty="0"/>
          </a:p>
          <a:p>
            <a:pPr lvl="1"/>
            <a:r>
              <a:rPr lang="en-US" dirty="0" smtClean="0"/>
              <a:t>Fully distributed</a:t>
            </a:r>
          </a:p>
          <a:p>
            <a:pPr lvl="1"/>
            <a:r>
              <a:rPr lang="en-US" dirty="0" smtClean="0"/>
              <a:t>Able </a:t>
            </a:r>
            <a:r>
              <a:rPr lang="en-US" dirty="0"/>
              <a:t>to handle large </a:t>
            </a:r>
            <a:r>
              <a:rPr lang="en-US" dirty="0" smtClean="0"/>
              <a:t>projects efficiently </a:t>
            </a:r>
          </a:p>
          <a:p>
            <a:pPr lvl="2"/>
            <a:r>
              <a:rPr lang="en-US" dirty="0" smtClean="0"/>
              <a:t>e.g</a:t>
            </a:r>
            <a:r>
              <a:rPr lang="en-US" dirty="0"/>
              <a:t>. Linux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299" y="1563638"/>
            <a:ext cx="786806" cy="9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git-scm.com/images/branching-illustration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8" y="3990800"/>
            <a:ext cx="1224136" cy="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ealife.asia/wp-content/uploads/2014/09/300X300_EALIfeBlog_KeepItSimp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834" y="272353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telestream.net/episode/images/feature-remarkable-spe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56" y="2795321"/>
            <a:ext cx="1080000" cy="9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kgionline.com/distributed-comput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983595"/>
            <a:ext cx="1196964" cy="8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5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072948"/>
            <a:ext cx="8229600" cy="1877078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182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99610" cy="316588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</a:p>
          <a:p>
            <a:pPr lvl="1"/>
            <a:r>
              <a:rPr lang="en-US" dirty="0" smtClean="0"/>
              <a:t>Snapshots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Generally only adds data</a:t>
            </a:r>
          </a:p>
          <a:p>
            <a:pPr lvl="1"/>
            <a:r>
              <a:rPr lang="en-US" dirty="0" smtClean="0"/>
              <a:t>The three states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4768029" y="2339689"/>
            <a:ext cx="3918771" cy="1814003"/>
            <a:chOff x="4688868" y="2283718"/>
            <a:chExt cx="3918771" cy="1814003"/>
          </a:xfrm>
        </p:grpSpPr>
        <p:sp>
          <p:nvSpPr>
            <p:cNvPr id="29" name="Retângulo 28"/>
            <p:cNvSpPr/>
            <p:nvPr/>
          </p:nvSpPr>
          <p:spPr>
            <a:xfrm>
              <a:off x="5038001" y="3882277"/>
              <a:ext cx="33010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smtClean="0">
                  <a:latin typeface="Merriweather-Italic"/>
                </a:rPr>
                <a:t>Storing data as </a:t>
              </a:r>
              <a:r>
                <a:rPr lang="en-US" sz="800" i="1" dirty="0" smtClean="0"/>
                <a:t>snapshots </a:t>
              </a:r>
              <a:r>
                <a:rPr lang="en-US" sz="800" i="1" dirty="0"/>
                <a:t>of </a:t>
              </a:r>
              <a:r>
                <a:rPr lang="en-US" sz="800" i="1" dirty="0" smtClean="0"/>
                <a:t>the project </a:t>
              </a:r>
              <a:r>
                <a:rPr lang="en-US" sz="800" i="1" dirty="0"/>
                <a:t>over time</a:t>
              </a:r>
              <a:r>
                <a:rPr lang="en-US" sz="800" i="1" dirty="0" smtClean="0"/>
                <a:t>.</a:t>
              </a:r>
              <a:endParaRPr lang="en-US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868" y="2283718"/>
              <a:ext cx="3918771" cy="1620000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4656811" y="2230139"/>
            <a:ext cx="4100803" cy="2033105"/>
            <a:chOff x="394997" y="3264283"/>
            <a:chExt cx="4100803" cy="2033105"/>
          </a:xfrm>
        </p:grpSpPr>
        <p:pic>
          <p:nvPicPr>
            <p:cNvPr id="6146" name="Picture 2" descr="http://www.homepage-anleitung.de/wp-content/uploads/2013/11/sha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961" y="3264283"/>
              <a:ext cx="1666875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tângulo 30"/>
            <p:cNvSpPr/>
            <p:nvPr/>
          </p:nvSpPr>
          <p:spPr>
            <a:xfrm>
              <a:off x="394997" y="4989611"/>
              <a:ext cx="4100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UbuntuMono-Regular"/>
                </a:rPr>
                <a:t>24b9da6552252987aa493b52f8696cd6d3b00373</a:t>
              </a:r>
              <a:endParaRPr lang="en-US" dirty="0"/>
            </a:p>
          </p:txBody>
        </p:sp>
      </p:grpSp>
      <p:pic>
        <p:nvPicPr>
          <p:cNvPr id="6148" name="Picture 4" descr="http://i.stack.imgur.com/MgaV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0" b="49327"/>
          <a:stretch/>
        </p:blipFill>
        <p:spPr bwMode="auto">
          <a:xfrm>
            <a:off x="5232475" y="2450462"/>
            <a:ext cx="2949474" cy="11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/>
          <p:cNvGrpSpPr/>
          <p:nvPr/>
        </p:nvGrpSpPr>
        <p:grpSpPr>
          <a:xfrm>
            <a:off x="4481666" y="2006472"/>
            <a:ext cx="4572000" cy="2286433"/>
            <a:chOff x="848305" y="3090950"/>
            <a:chExt cx="4572000" cy="2286433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950" y="3090950"/>
              <a:ext cx="3492711" cy="1999952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848305" y="5146551"/>
              <a:ext cx="4572000" cy="2308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900" i="1" dirty="0" smtClean="0">
                  <a:latin typeface="Merriweather-Italic"/>
                </a:rPr>
                <a:t>The three stages: Working </a:t>
              </a:r>
              <a:r>
                <a:rPr lang="en-US" sz="900" i="1" dirty="0">
                  <a:latin typeface="Merriweather-Italic"/>
                </a:rPr>
                <a:t>directory</a:t>
              </a:r>
              <a:r>
                <a:rPr lang="en-US" sz="900" i="1" dirty="0" smtClean="0">
                  <a:latin typeface="Merriweather-Italic"/>
                </a:rPr>
                <a:t>, staging </a:t>
              </a:r>
              <a:r>
                <a:rPr lang="en-US" sz="900" i="1" dirty="0">
                  <a:latin typeface="Merriweather-Italic"/>
                </a:rPr>
                <a:t>area, and </a:t>
              </a:r>
              <a:r>
                <a:rPr lang="en-US" sz="900" i="1" dirty="0" err="1" smtClean="0">
                  <a:latin typeface="Merriweather-Italic"/>
                </a:rPr>
                <a:t>Git</a:t>
              </a:r>
              <a:r>
                <a:rPr lang="en-US" sz="900" i="1" dirty="0" smtClean="0">
                  <a:latin typeface="Merriweather-Italic"/>
                </a:rPr>
                <a:t> directory</a:t>
              </a:r>
              <a:r>
                <a:rPr lang="en-US" sz="900" i="1" dirty="0">
                  <a:latin typeface="Merriweather-Italic"/>
                </a:rPr>
                <a:t>.</a:t>
              </a:r>
              <a:endParaRPr lang="en-US" sz="1600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Basic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Edit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Delete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Rename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Status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Revert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Branch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Merge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Resolve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5485" y="1428741"/>
            <a:ext cx="1944588" cy="3132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2184" y="1428741"/>
            <a:ext cx="1689332" cy="3132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25762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Windows - </a:t>
            </a:r>
            <a:r>
              <a:rPr lang="pt-BR" dirty="0" smtClean="0">
                <a:hlinkClick r:id="rId3"/>
              </a:rPr>
              <a:t>http://git-scm.com/download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Linux - Package management tool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# ~ apt-get install </a:t>
            </a:r>
            <a:r>
              <a:rPr lang="pt-BR" dirty="0" err="1" smtClean="0"/>
              <a:t>git</a:t>
            </a:r>
            <a:endParaRPr lang="pt-BR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(Installing git)</a:t>
            </a:r>
            <a:endParaRPr lang="pt-BR" dirty="0"/>
          </a:p>
        </p:txBody>
      </p:sp>
      <p:pic>
        <p:nvPicPr>
          <p:cNvPr id="4098" name="Picture 2" descr="http://2.bp.blogspot.com/-qVJHA9_Lvs8/T57mH2gnmrI/AAAAAAAAICc/MwzDsgxq3yw/s1600/Inst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64" y="2731754"/>
            <a:ext cx="1862336" cy="18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it-scm.com/images/progit2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18" y="1544508"/>
            <a:ext cx="2209099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ericsink.com/scm/1802_image0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15" y="1544508"/>
            <a:ext cx="2221728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95536" y="4604524"/>
            <a:ext cx="38400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/>
              <a:t>Scott </a:t>
            </a:r>
            <a:r>
              <a:rPr lang="en-US" sz="1050" dirty="0"/>
              <a:t>Chacon and Ben Straub. 2014. </a:t>
            </a:r>
            <a:r>
              <a:rPr lang="en-US" sz="1050" i="1" dirty="0"/>
              <a:t>Pro </a:t>
            </a:r>
            <a:r>
              <a:rPr lang="en-US" sz="1050" i="1" dirty="0" err="1"/>
              <a:t>Git</a:t>
            </a:r>
            <a:r>
              <a:rPr lang="en-US" sz="1050" dirty="0"/>
              <a:t> (2nd ed.). </a:t>
            </a:r>
            <a:r>
              <a:rPr lang="en-US" sz="1050" dirty="0" err="1"/>
              <a:t>Apress</a:t>
            </a:r>
            <a:r>
              <a:rPr lang="en-US" sz="1050" dirty="0"/>
              <a:t>, </a:t>
            </a:r>
            <a:r>
              <a:rPr lang="en-US" sz="1050" dirty="0" err="1"/>
              <a:t>Berkely</a:t>
            </a:r>
            <a:r>
              <a:rPr lang="en-US" sz="1050" dirty="0"/>
              <a:t>, CA, USA.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4751758" y="4604524"/>
            <a:ext cx="3420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Eric </a:t>
            </a:r>
            <a:r>
              <a:rPr lang="en-US" sz="1000" dirty="0"/>
              <a:t>Sink. 2011. </a:t>
            </a:r>
            <a:r>
              <a:rPr lang="en-US" sz="1000" i="1" dirty="0"/>
              <a:t>Version Control by Example</a:t>
            </a:r>
            <a:r>
              <a:rPr lang="en-US" sz="1000" dirty="0"/>
              <a:t> (1st ed.). PYOW Sports Marketing.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764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 </a:t>
            </a:r>
            <a:r>
              <a:rPr lang="en" sz="2400" i="1" dirty="0" smtClean="0">
                <a:solidFill>
                  <a:schemeClr val="accent2">
                    <a:lumMod val="75000"/>
                  </a:schemeClr>
                </a:solidFill>
              </a:rPr>
              <a:t>&lt;parameter&gt;</a:t>
            </a:r>
            <a:endParaRPr lang="en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51444"/>
            <a:ext cx="4038600" cy="252008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1920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" sz="1600" i="1" dirty="0" smtClean="0"/>
              <a:t>config -l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config --global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 &lt;variable&gt; &lt;parameter&gt;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41283"/>
            <a:ext cx="4038600" cy="25404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425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init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915128"/>
            <a:ext cx="4038600" cy="2192718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1393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7340"/>
            <a:ext cx="4038600" cy="23882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423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Conteúdo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7911" y="1428750"/>
            <a:ext cx="5528178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 smtClean="0">
                <a:latin typeface="Merriweather-Italic"/>
              </a:rPr>
              <a:t>The three stages: Working </a:t>
            </a:r>
            <a:r>
              <a:rPr lang="en-US" sz="1000" i="1" dirty="0">
                <a:latin typeface="Merriweather-Italic"/>
              </a:rPr>
              <a:t>directory</a:t>
            </a:r>
            <a:r>
              <a:rPr lang="en-US" sz="1000" i="1" dirty="0" smtClean="0">
                <a:latin typeface="Merriweather-Italic"/>
              </a:rPr>
              <a:t>, staging </a:t>
            </a:r>
            <a:r>
              <a:rPr lang="en-US" sz="1000" i="1" dirty="0">
                <a:latin typeface="Merriweather-Italic"/>
              </a:rPr>
              <a:t>area, and </a:t>
            </a:r>
            <a:r>
              <a:rPr lang="en-US" sz="1000" i="1" dirty="0" err="1" smtClean="0">
                <a:latin typeface="Merriweather-Italic"/>
              </a:rPr>
              <a:t>Git</a:t>
            </a:r>
            <a:r>
              <a:rPr lang="en-US" sz="1000" i="1" dirty="0" smtClean="0">
                <a:latin typeface="Merriweather-Italic"/>
              </a:rPr>
              <a:t> directory</a:t>
            </a:r>
            <a:r>
              <a:rPr lang="en-US" sz="1000" i="1" dirty="0">
                <a:latin typeface="Merriweather-Italic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8692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add </a:t>
            </a:r>
            <a:r>
              <a:rPr lang="en" i="1" dirty="0" smtClean="0"/>
              <a:t>&lt;filenames&gt;</a:t>
            </a:r>
          </a:p>
        </p:txBody>
      </p:sp>
      <p:pic>
        <p:nvPicPr>
          <p:cNvPr id="16" name="Espaço Reservado para Conteúdo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1772603"/>
            <a:ext cx="4038600" cy="254642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2 (Borda e Ênfase) 3"/>
          <p:cNvSpPr/>
          <p:nvPr/>
        </p:nvSpPr>
        <p:spPr>
          <a:xfrm>
            <a:off x="457200" y="3867894"/>
            <a:ext cx="1392072" cy="977267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32601"/>
              <a:gd name="adj6" fmla="val 15544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Create </a:t>
            </a:r>
            <a:r>
              <a:rPr lang="en-US" sz="1200" b="1" dirty="0" smtClean="0">
                <a:solidFill>
                  <a:schemeClr val="tx1"/>
                </a:solidFill>
              </a:rPr>
              <a:t>a list with 4 names of friends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(myFriends.txt)</a:t>
            </a:r>
          </a:p>
        </p:txBody>
      </p:sp>
      <p:sp>
        <p:nvSpPr>
          <p:cNvPr id="15" name="Canto dobrado 14"/>
          <p:cNvSpPr/>
          <p:nvPr/>
        </p:nvSpPr>
        <p:spPr>
          <a:xfrm rot="16200000">
            <a:off x="2672883" y="3748441"/>
            <a:ext cx="1275608" cy="1226482"/>
          </a:xfrm>
          <a:prstGeom prst="foldedCorner">
            <a:avLst>
              <a:gd name="adj" fmla="val 1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Barbara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Carlos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Diego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00" y="1771710"/>
            <a:ext cx="4039200" cy="254821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00" y="1772412"/>
            <a:ext cx="4039200" cy="25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78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9976"/>
            <a:ext cx="4038600" cy="25430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4334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 smtClean="0"/>
              <a:t>commit –m ‘&lt;message&gt;’</a:t>
            </a:r>
            <a:endParaRPr lang="en" sz="3600" i="1" dirty="0" smtClean="0"/>
          </a:p>
        </p:txBody>
      </p:sp>
      <p:pic>
        <p:nvPicPr>
          <p:cNvPr id="1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655672"/>
            <a:ext cx="4038600" cy="271163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115616" y="3867894"/>
            <a:ext cx="1864940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‘list of friends created’</a:t>
            </a:r>
          </a:p>
        </p:txBody>
      </p:sp>
    </p:spTree>
    <p:extLst>
      <p:ext uri="{BB962C8B-B14F-4D97-AF65-F5344CB8AC3E}">
        <p14:creationId xmlns:p14="http://schemas.microsoft.com/office/powerpoint/2010/main" val="1560427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67694"/>
            <a:ext cx="2815763" cy="19975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67694"/>
            <a:ext cx="1209735" cy="199752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076659"/>
            <a:ext cx="1209735" cy="417600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245627" y="4371950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init</a:t>
            </a:r>
            <a:endParaRPr lang="en-US" dirty="0"/>
          </a:p>
        </p:txBody>
      </p:sp>
      <p:sp>
        <p:nvSpPr>
          <p:cNvPr id="23" name="Retângulo 22"/>
          <p:cNvSpPr/>
          <p:nvPr/>
        </p:nvSpPr>
        <p:spPr>
          <a:xfrm>
            <a:off x="4071700" y="437194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git</a:t>
            </a:r>
            <a:r>
              <a:rPr lang="en-US" i="1" dirty="0" smtClean="0"/>
              <a:t> commit</a:t>
            </a:r>
            <a:endParaRPr lang="en-US" dirty="0"/>
          </a:p>
        </p:txBody>
      </p:sp>
      <p:sp>
        <p:nvSpPr>
          <p:cNvPr id="24" name="Retângulo 23"/>
          <p:cNvSpPr/>
          <p:nvPr/>
        </p:nvSpPr>
        <p:spPr>
          <a:xfrm>
            <a:off x="3992351" y="4371948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unversioned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645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00" y="1724908"/>
            <a:ext cx="4320000" cy="2869714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926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914400" lvl="1" indent="-514350"/>
            <a:r>
              <a:rPr lang="en-US" dirty="0" smtClean="0"/>
              <a:t>Version Control Systems (VCS)</a:t>
            </a:r>
          </a:p>
          <a:p>
            <a:pPr marL="914400" lvl="1" indent="-514350"/>
            <a:r>
              <a:rPr lang="en-US" dirty="0" smtClean="0"/>
              <a:t>Types of VCS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Crash Course on </a:t>
            </a:r>
            <a:r>
              <a:rPr lang="en-US" b="1" dirty="0" err="1" smtClean="0">
                <a:solidFill>
                  <a:srgbClr val="00B050"/>
                </a:solidFill>
                <a:latin typeface="Arial Black" panose="020B0A04020102020204" pitchFamily="34" charset="0"/>
              </a:rPr>
              <a:t>Git</a:t>
            </a:r>
            <a:endParaRPr lang="en-US" b="1" dirty="0" smtClean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marL="914400" lvl="1" indent="-514350"/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pPr marL="914400" lvl="1" indent="-514350"/>
            <a:r>
              <a:rPr lang="en-US" dirty="0" smtClean="0"/>
              <a:t>Basic concepts</a:t>
            </a:r>
          </a:p>
          <a:p>
            <a:pPr marL="914400" lvl="1" indent="-514350"/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Getting started</a:t>
            </a:r>
          </a:p>
          <a:p>
            <a:pPr marL="914400" lvl="1" indent="-514350"/>
            <a:r>
              <a:rPr lang="en-US" b="1" dirty="0" smtClean="0"/>
              <a:t>GitHub</a:t>
            </a:r>
            <a:r>
              <a:rPr lang="en-US" dirty="0" smtClean="0"/>
              <a:t> 101</a:t>
            </a:r>
          </a:p>
          <a:p>
            <a:pPr marL="914400" lvl="1" indent="-514350"/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References++</a:t>
            </a:r>
            <a:endParaRPr lang="pt-BR" dirty="0"/>
          </a:p>
        </p:txBody>
      </p:sp>
      <p:sp>
        <p:nvSpPr>
          <p:cNvPr id="17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5811971" y="2381985"/>
            <a:ext cx="2288300" cy="1622337"/>
            <a:chOff x="5859996" y="3021535"/>
            <a:chExt cx="2288300" cy="1622337"/>
          </a:xfrm>
        </p:grpSpPr>
        <p:pic>
          <p:nvPicPr>
            <p:cNvPr id="50" name="Shape 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5235" y="3021535"/>
              <a:ext cx="933061" cy="775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05764" y="3891862"/>
              <a:ext cx="752002" cy="752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0047" y="4017197"/>
              <a:ext cx="1253337" cy="50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9996" y="3143458"/>
              <a:ext cx="1273438" cy="531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91336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A</a:t>
            </a:r>
            <a:r>
              <a:rPr lang="en" sz="1600" dirty="0"/>
              <a:t>d</a:t>
            </a:r>
            <a:r>
              <a:rPr lang="en" sz="1600" dirty="0" smtClean="0"/>
              <a:t>d another friend name (Zé) 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at the end of myFriends.txt</a:t>
            </a:r>
            <a:r>
              <a:rPr lang="en" sz="1600" b="1" u="sng" dirty="0" smtClean="0"/>
              <a:t/>
            </a:r>
            <a:br>
              <a:rPr lang="en" sz="1600" b="1" u="sng" dirty="0" smtClean="0"/>
            </a:br>
            <a:r>
              <a:rPr lang="en" sz="1600" dirty="0" smtClean="0"/>
              <a:t>and run 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0176"/>
            <a:ext cx="4038600" cy="25626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94" y="1730176"/>
            <a:ext cx="4043505" cy="25626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93" y="1718606"/>
            <a:ext cx="4043506" cy="25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53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175" y="1487487"/>
            <a:ext cx="7105650" cy="30480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/>
              <a:t>The lifecycle of </a:t>
            </a:r>
            <a:r>
              <a:rPr lang="en-US" sz="1000" i="1" dirty="0" smtClean="0"/>
              <a:t>the status </a:t>
            </a:r>
            <a:r>
              <a:rPr lang="en-US" sz="1000" i="1" dirty="0"/>
              <a:t>of your files.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173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/>
              <a:t>commit </a:t>
            </a:r>
            <a:r>
              <a:rPr lang="en" sz="1800" i="1" dirty="0" smtClean="0"/>
              <a:t>–a –m </a:t>
            </a:r>
            <a:r>
              <a:rPr lang="en-US" sz="1800" i="1" dirty="0"/>
              <a:t>‘&lt;message</a:t>
            </a:r>
            <a:r>
              <a:rPr lang="en-US" sz="1800" i="1" dirty="0" smtClean="0"/>
              <a:t>&gt;’</a:t>
            </a:r>
            <a:endParaRPr lang="en" sz="3600" i="1" dirty="0" smtClean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8059"/>
            <a:ext cx="4038600" cy="256685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626940" y="3809478"/>
            <a:ext cx="1432892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‘new friend added’</a:t>
            </a:r>
          </a:p>
        </p:txBody>
      </p:sp>
    </p:spTree>
    <p:extLst>
      <p:ext uri="{BB962C8B-B14F-4D97-AF65-F5344CB8AC3E}">
        <p14:creationId xmlns:p14="http://schemas.microsoft.com/office/powerpoint/2010/main" val="37728072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7271"/>
            <a:ext cx="4038600" cy="256843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8555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log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9601"/>
            <a:ext cx="4038600" cy="258377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36501"/>
          <a:stretch/>
        </p:blipFill>
        <p:spPr>
          <a:xfrm>
            <a:off x="1331640" y="3882714"/>
            <a:ext cx="2180715" cy="531416"/>
          </a:xfrm>
          <a:prstGeom prst="rect">
            <a:avLst/>
          </a:prstGeom>
        </p:spPr>
      </p:pic>
      <p:pic>
        <p:nvPicPr>
          <p:cNvPr id="1026" name="Picture 2" descr="http://indicetj.com/a_z_lupa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8" y="3795886"/>
            <a:ext cx="1236488" cy="123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028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69136E-6 L 0.13733 0.0003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diff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&lt;hash0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&gt;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hash1&gt;</a:t>
            </a:r>
            <a:r>
              <a:rPr lang="en" i="1" dirty="0" smtClean="0"/>
              <a:t>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9897"/>
            <a:ext cx="4038600" cy="256318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4338845" y="3959273"/>
            <a:ext cx="291244" cy="3263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367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&lt;hash&gt;</a:t>
            </a:r>
            <a:endParaRPr lang="en" i="1" dirty="0" smtClean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0901"/>
            <a:ext cx="4038600" cy="240117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2839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678967" y="4478562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&lt;hash&gt;</a:t>
            </a:r>
          </a:p>
        </p:txBody>
      </p:sp>
    </p:spTree>
    <p:extLst>
      <p:ext uri="{BB962C8B-B14F-4D97-AF65-F5344CB8AC3E}">
        <p14:creationId xmlns:p14="http://schemas.microsoft.com/office/powerpoint/2010/main" val="30712656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master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2790"/>
            <a:ext cx="4038600" cy="25573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097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703813" y="4478562"/>
            <a:ext cx="1736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</a:t>
            </a:r>
            <a:r>
              <a:rPr lang="en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1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684" y="51750"/>
            <a:ext cx="3780001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"/>
          <p:cNvPicPr>
            <a:picLocks noChangeAspect="1"/>
          </p:cNvPicPr>
          <p:nvPr/>
        </p:nvPicPr>
        <p:blipFill>
          <a:blip r:embed="rId4"/>
          <a:srcRect t="10006" b="10006"/>
          <a:stretch>
            <a:fillRect/>
          </a:stretch>
        </p:blipFill>
        <p:spPr bwMode="auto">
          <a:xfrm>
            <a:off x="4377369" y="51750"/>
            <a:ext cx="4467946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38117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5604" y="1638116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</a:t>
            </a:r>
            <a:r>
              <a:rPr lang="en-US" b="1" i="1" dirty="0" err="1" smtClean="0">
                <a:solidFill>
                  <a:srgbClr val="FF0000"/>
                </a:solidFill>
              </a:rPr>
              <a:t>otherList</a:t>
            </a:r>
            <a:r>
              <a:rPr lang="en-US" b="1" i="1" dirty="0" smtClean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Brian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Rafael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37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 </a:t>
            </a:r>
            <a:r>
              <a:rPr lang="en" sz="2400" i="1" dirty="0" smtClean="0"/>
              <a:t>branch &lt;branch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/>
              <a:t>branch</a:t>
            </a:r>
            <a:endParaRPr lang="en" sz="2400" i="1" dirty="0" smtClean="0"/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2400" i="1" dirty="0" smtClean="0"/>
              <a:t>git checkout &lt;branch name&gt;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38387"/>
            <a:ext cx="4038600" cy="13462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1 (Borda e Ênfase) 3"/>
          <p:cNvSpPr/>
          <p:nvPr/>
        </p:nvSpPr>
        <p:spPr>
          <a:xfrm>
            <a:off x="3717292" y="2931790"/>
            <a:ext cx="864096" cy="360040"/>
          </a:xfrm>
          <a:prstGeom prst="accentBorderCallout1">
            <a:avLst>
              <a:gd name="adj1" fmla="val 49903"/>
              <a:gd name="adj2" fmla="val -8333"/>
              <a:gd name="adj3" fmla="val 146917"/>
              <a:gd name="adj4" fmla="val -42289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otherList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419872" y="2607645"/>
            <a:ext cx="219255" cy="505842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33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86893" y="4558101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branch &lt;branch name&gt;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351153" y="4558102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 smtClean="0"/>
              <a:t>checkout &lt;branch </a:t>
            </a:r>
            <a:r>
              <a:rPr lang="en" i="1" dirty="0"/>
              <a:t>name&gt;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62" y="1465570"/>
            <a:ext cx="2520000" cy="179658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465565"/>
            <a:ext cx="2520000" cy="2385005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2067694"/>
            <a:ext cx="2520000" cy="23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84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Replace</a:t>
            </a:r>
            <a:r>
              <a:rPr lang="en" sz="1600" dirty="0" smtClean="0"/>
              <a:t> some names (Adam and Zé)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by other names (Brian and Rafael)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 and run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commit -a -</a:t>
            </a:r>
            <a:r>
              <a:rPr lang="en" sz="1600" i="1" dirty="0"/>
              <a:t>m 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&lt;message&gt;</a:t>
            </a:r>
          </a:p>
        </p:txBody>
      </p:sp>
      <p:pic>
        <p:nvPicPr>
          <p:cNvPr id="19" name="Espaço Reservado para Conteúdo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7850" y="1719948"/>
            <a:ext cx="3960000" cy="256167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o Explicativo 1 2"/>
          <p:cNvSpPr/>
          <p:nvPr/>
        </p:nvSpPr>
        <p:spPr>
          <a:xfrm>
            <a:off x="784312" y="4352879"/>
            <a:ext cx="3384376" cy="312792"/>
          </a:xfrm>
          <a:prstGeom prst="borderCallout1">
            <a:avLst>
              <a:gd name="adj1" fmla="val -31684"/>
              <a:gd name="adj2" fmla="val 48277"/>
              <a:gd name="adj3" fmla="val -153260"/>
              <a:gd name="adj4" fmla="val 68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git commit –a –m ‘adam and ze replaced</a:t>
            </a:r>
            <a:r>
              <a:rPr lang="en" b="1" i="1" dirty="0" smtClean="0">
                <a:solidFill>
                  <a:schemeClr val="tx1"/>
                </a:solidFill>
              </a:rPr>
              <a:t>'</a:t>
            </a:r>
            <a:endParaRPr lang="en-US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50" y="1723645"/>
            <a:ext cx="3960000" cy="255428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50" y="1715924"/>
            <a:ext cx="3960000" cy="256972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850" y="1730974"/>
            <a:ext cx="3960000" cy="25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92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40204" y="4000511"/>
            <a:ext cx="2451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commit -a -m &lt;message&gt;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74" y="2080230"/>
            <a:ext cx="2801858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433954"/>
            <a:ext cx="4220168" cy="199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642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76893"/>
            <a:ext cx="4038600" cy="266918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7164288" y="1995686"/>
            <a:ext cx="1368152" cy="1152128"/>
            <a:chOff x="7164288" y="1995686"/>
            <a:chExt cx="1368152" cy="1152128"/>
          </a:xfrm>
        </p:grpSpPr>
        <p:sp>
          <p:nvSpPr>
            <p:cNvPr id="4" name="Chave direita 3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7452320" y="2407989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164288" y="3219822"/>
            <a:ext cx="1332293" cy="1080120"/>
            <a:chOff x="7164288" y="3219822"/>
            <a:chExt cx="1332293" cy="1080120"/>
          </a:xfrm>
        </p:grpSpPr>
        <p:sp>
          <p:nvSpPr>
            <p:cNvPr id="8" name="Chave direita 7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16461" y="3591330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master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5187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65012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2700" y="1701013"/>
            <a:ext cx="4038600" cy="310298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(other version)</a:t>
            </a: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Jane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7439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checkout master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u="sng" dirty="0" smtClean="0"/>
              <a:t>Replace the last name by a different one</a:t>
            </a:r>
            <a:r>
              <a:rPr lang="en-US" sz="2000" u="sng" dirty="0" smtClean="0"/>
              <a:t/>
            </a:r>
            <a:br>
              <a:rPr lang="en-US" sz="2000" u="sng" dirty="0" smtClean="0"/>
            </a:b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/>
              <a:t>commit –a –m ‘</a:t>
            </a:r>
            <a:r>
              <a:rPr lang="en-US" sz="2000" i="1" dirty="0" err="1"/>
              <a:t>jane</a:t>
            </a:r>
            <a:r>
              <a:rPr lang="en-US" sz="2000" i="1" dirty="0"/>
              <a:t> </a:t>
            </a:r>
            <a:r>
              <a:rPr lang="en" sz="2000" i="1" dirty="0"/>
              <a:t>added</a:t>
            </a:r>
            <a:r>
              <a:rPr lang="en" sz="2000" i="1" dirty="0" smtClean="0"/>
              <a:t>’</a:t>
            </a:r>
            <a:endParaRPr lang="en" sz="4000" i="1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0676"/>
            <a:ext cx="4038600" cy="260162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3" y="1722480"/>
            <a:ext cx="3984758" cy="2532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82" y="1722480"/>
            <a:ext cx="4025417" cy="25898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02" y="1722479"/>
            <a:ext cx="4021065" cy="25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64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b="14872"/>
          <a:stretch/>
        </p:blipFill>
        <p:spPr>
          <a:xfrm>
            <a:off x="3092055" y="1419815"/>
            <a:ext cx="3099945" cy="281152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947251" y="4280197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chechout master</a:t>
            </a:r>
            <a:endParaRPr lang="en" i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05251" y="428019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commit -a -m &lt;message&gt;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225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1" grpId="2"/>
      <p:bldP spid="1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tag 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&lt;tag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/>
              <a:t>git</a:t>
            </a:r>
            <a:r>
              <a:rPr lang="en-US" sz="2000" i="1" dirty="0"/>
              <a:t> </a:t>
            </a:r>
            <a:r>
              <a:rPr lang="en" sz="2000" i="1" dirty="0"/>
              <a:t>checkout </a:t>
            </a:r>
            <a:r>
              <a:rPr lang="en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tag name&gt;</a:t>
            </a:r>
            <a:endParaRPr lang="en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10533"/>
            <a:ext cx="4038600" cy="8019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1 (Borda e Ênfase) 5"/>
          <p:cNvSpPr/>
          <p:nvPr/>
        </p:nvSpPr>
        <p:spPr>
          <a:xfrm>
            <a:off x="3467497" y="3003798"/>
            <a:ext cx="859904" cy="172591"/>
          </a:xfrm>
          <a:prstGeom prst="accentBorderCallout1">
            <a:avLst>
              <a:gd name="adj1" fmla="val 49903"/>
              <a:gd name="adj2" fmla="val -8333"/>
              <a:gd name="adj3" fmla="val 136830"/>
              <a:gd name="adj4" fmla="val -3337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 smtClean="0">
                <a:solidFill>
                  <a:schemeClr val="tx1"/>
                </a:solidFill>
              </a:rPr>
              <a:t>friendsv1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131840" y="3003798"/>
            <a:ext cx="267017" cy="5673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676300" y="4083918"/>
            <a:ext cx="3600400" cy="483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git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" b="1" i="1" dirty="0">
                <a:solidFill>
                  <a:schemeClr val="tx1"/>
                </a:solidFill>
              </a:rPr>
              <a:t>checkout</a:t>
            </a:r>
            <a:r>
              <a:rPr lang="en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6">
                    <a:lumMod val="75000"/>
                  </a:schemeClr>
                </a:solidFill>
              </a:rPr>
              <a:t>hash/branch name/tag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name&gt;</a:t>
            </a:r>
          </a:p>
        </p:txBody>
      </p:sp>
    </p:spTree>
    <p:extLst>
      <p:ext uri="{BB962C8B-B14F-4D97-AF65-F5344CB8AC3E}">
        <p14:creationId xmlns:p14="http://schemas.microsoft.com/office/powerpoint/2010/main" val="23753374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Software </a:t>
            </a:r>
            <a:r>
              <a:rPr lang="pt-BR" dirty="0" err="1" smtClean="0"/>
              <a:t>Configuration</a:t>
            </a:r>
            <a:r>
              <a:rPr lang="pt-BR" dirty="0" smtClean="0"/>
              <a:t> Management (SCM)</a:t>
            </a:r>
          </a:p>
          <a:p>
            <a:pPr lvl="1"/>
            <a:r>
              <a:rPr lang="pt-BR" dirty="0" err="1" smtClean="0"/>
              <a:t>Umbrella</a:t>
            </a:r>
            <a:r>
              <a:rPr lang="pt-BR" dirty="0" smtClean="0"/>
              <a:t> </a:t>
            </a:r>
            <a:r>
              <a:rPr lang="pt-BR" dirty="0" err="1" smtClean="0"/>
              <a:t>activity</a:t>
            </a:r>
            <a:r>
              <a:rPr lang="pt-BR" sz="1300" dirty="0" smtClean="0"/>
              <a:t> [Pressman, 2010]</a:t>
            </a:r>
          </a:p>
          <a:p>
            <a:pPr lvl="2"/>
            <a:r>
              <a:rPr lang="pt-BR" i="1" dirty="0" smtClean="0"/>
              <a:t>“</a:t>
            </a:r>
            <a:r>
              <a:rPr lang="pt-BR" i="1" dirty="0" err="1" smtClean="0"/>
              <a:t>The</a:t>
            </a:r>
            <a:r>
              <a:rPr lang="pt-BR" i="1" dirty="0" smtClean="0"/>
              <a:t> </a:t>
            </a:r>
            <a:r>
              <a:rPr lang="pt-BR" i="1" dirty="0" err="1" smtClean="0"/>
              <a:t>art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b="1" i="1" dirty="0" err="1" smtClean="0"/>
              <a:t>identifying</a:t>
            </a:r>
            <a:r>
              <a:rPr lang="pt-BR" i="1" dirty="0" smtClean="0"/>
              <a:t>, </a:t>
            </a:r>
            <a:r>
              <a:rPr lang="pt-BR" b="1" i="1" dirty="0" err="1" smtClean="0"/>
              <a:t>organizing</a:t>
            </a:r>
            <a:r>
              <a:rPr lang="pt-BR" i="1" dirty="0" smtClean="0"/>
              <a:t>,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b="1" i="1" dirty="0" err="1" smtClean="0"/>
              <a:t>controlling</a:t>
            </a:r>
            <a:r>
              <a:rPr lang="pt-BR" b="1" i="1" dirty="0" smtClean="0"/>
              <a:t> </a:t>
            </a:r>
            <a:r>
              <a:rPr lang="pt-BR" b="1" i="1" dirty="0" err="1" smtClean="0"/>
              <a:t>modifications</a:t>
            </a:r>
            <a:r>
              <a:rPr lang="pt-BR" b="1" i="1" dirty="0" smtClean="0"/>
              <a:t> </a:t>
            </a:r>
            <a:r>
              <a:rPr lang="pt-BR" i="1" dirty="0" smtClean="0"/>
              <a:t>to software </a:t>
            </a:r>
            <a:r>
              <a:rPr lang="pt-BR" i="1" dirty="0" err="1" smtClean="0"/>
              <a:t>being</a:t>
            </a:r>
            <a:r>
              <a:rPr lang="pt-BR" i="1" dirty="0" smtClean="0"/>
              <a:t> </a:t>
            </a:r>
            <a:r>
              <a:rPr lang="pt-BR" i="1" dirty="0" err="1" smtClean="0"/>
              <a:t>developed</a:t>
            </a:r>
            <a:r>
              <a:rPr lang="pt-BR" i="1" dirty="0" smtClean="0"/>
              <a:t>”</a:t>
            </a:r>
          </a:p>
          <a:p>
            <a:pPr lvl="2"/>
            <a:r>
              <a:rPr lang="pt-BR" dirty="0" smtClean="0"/>
              <a:t>Maximize </a:t>
            </a:r>
            <a:r>
              <a:rPr lang="pt-BR" dirty="0" err="1" smtClean="0"/>
              <a:t>productivity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 smtClean="0"/>
              <a:t>minimizing</a:t>
            </a:r>
            <a:r>
              <a:rPr lang="pt-BR" dirty="0" smtClean="0"/>
              <a:t> </a:t>
            </a:r>
            <a:r>
              <a:rPr lang="pt-BR" dirty="0" err="1" smtClean="0"/>
              <a:t>mistakes</a:t>
            </a:r>
            <a:r>
              <a:rPr lang="pt-BR" dirty="0" smtClean="0"/>
              <a:t>  </a:t>
            </a:r>
            <a:r>
              <a:rPr lang="pt-BR" dirty="0" smtClean="0">
                <a:sym typeface="Wingdings" pitchFamily="2" charset="2"/>
              </a:rPr>
              <a:t> </a:t>
            </a:r>
            <a:r>
              <a:rPr lang="pt-BR" dirty="0" err="1" smtClean="0">
                <a:sym typeface="Wingdings" pitchFamily="2" charset="2"/>
              </a:rPr>
              <a:t>C</a:t>
            </a:r>
            <a:r>
              <a:rPr lang="pt-BR" dirty="0" err="1" smtClean="0"/>
              <a:t>onfusion</a:t>
            </a:r>
            <a:r>
              <a:rPr lang="pt-BR" dirty="0" smtClean="0"/>
              <a:t>!!!</a:t>
            </a:r>
          </a:p>
          <a:p>
            <a:pPr lvl="1"/>
            <a:r>
              <a:rPr lang="pt-BR" dirty="0" err="1" smtClean="0"/>
              <a:t>Tasks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Identification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smtClean="0"/>
              <a:t>Version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Change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Configuration</a:t>
            </a:r>
            <a:r>
              <a:rPr lang="pt-BR" dirty="0" smtClean="0"/>
              <a:t> </a:t>
            </a:r>
            <a:r>
              <a:rPr lang="pt-BR" dirty="0" err="1" smtClean="0"/>
              <a:t>auditing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Reporting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3328526" y="3301776"/>
            <a:ext cx="500066" cy="4286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4" y="4889602"/>
            <a:ext cx="91439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Pressman, R. S. Software engineering: A practitioner’s approach. 5th ed. McGraw-Hill Higher Education, 2001.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14600"/>
          <a:stretch/>
        </p:blipFill>
        <p:spPr>
          <a:xfrm>
            <a:off x="3092055" y="1419815"/>
            <a:ext cx="3099945" cy="2820491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505251" y="477168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tag &lt;tag name&gt;</a:t>
            </a:r>
            <a:endParaRPr lang="en" i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19" y="1398928"/>
            <a:ext cx="403265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10492"/>
            <a:ext cx="4038600" cy="200199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7012035" y="2849750"/>
            <a:ext cx="1450904" cy="432048"/>
            <a:chOff x="7164288" y="1995686"/>
            <a:chExt cx="1362766" cy="1152128"/>
          </a:xfrm>
        </p:grpSpPr>
        <p:sp>
          <p:nvSpPr>
            <p:cNvPr id="9" name="Chave direita 8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035517" y="3502355"/>
            <a:ext cx="1342865" cy="432631"/>
            <a:chOff x="7164288" y="3219822"/>
            <a:chExt cx="1342865" cy="1080120"/>
          </a:xfrm>
        </p:grpSpPr>
        <p:sp>
          <p:nvSpPr>
            <p:cNvPr id="12" name="Chave direita 11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4372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</a:t>
            </a:r>
            <a:r>
              <a:rPr lang="en" sz="1800" dirty="0" smtClean="0"/>
              <a:t>merge </a:t>
            </a:r>
            <a:r>
              <a:rPr lang="en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&lt;branch to be merged with the current&gt;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66397"/>
            <a:ext cx="4038600" cy="249018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o Explicativo 2 (Borda e Ênfase) 8"/>
          <p:cNvSpPr/>
          <p:nvPr/>
        </p:nvSpPr>
        <p:spPr>
          <a:xfrm>
            <a:off x="1763688" y="4083918"/>
            <a:ext cx="1152128" cy="3600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otherList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7050577" y="2283718"/>
            <a:ext cx="1450904" cy="432048"/>
            <a:chOff x="7164288" y="1995686"/>
            <a:chExt cx="1362766" cy="1152128"/>
          </a:xfrm>
        </p:grpSpPr>
        <p:sp>
          <p:nvSpPr>
            <p:cNvPr id="11" name="Chave direita 10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050577" y="2889952"/>
            <a:ext cx="1342865" cy="432631"/>
            <a:chOff x="7164288" y="3219822"/>
            <a:chExt cx="1342865" cy="1080120"/>
          </a:xfrm>
        </p:grpSpPr>
        <p:sp>
          <p:nvSpPr>
            <p:cNvPr id="14" name="Chave direita 13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596336" y="3507854"/>
            <a:ext cx="1342865" cy="432631"/>
            <a:chOff x="7164288" y="3219822"/>
            <a:chExt cx="1342865" cy="1080120"/>
          </a:xfrm>
        </p:grpSpPr>
        <p:sp>
          <p:nvSpPr>
            <p:cNvPr id="17" name="Chave direita 16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git</a:t>
              </a:r>
              <a:r>
                <a:rPr lang="en-US" sz="1000" b="1" i="1" dirty="0" smtClean="0">
                  <a:solidFill>
                    <a:srgbClr val="FF0000"/>
                  </a:solidFill>
                </a:rPr>
                <a:t> merge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188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46" y="1428750"/>
            <a:ext cx="4986707" cy="3165475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 para a direita 1"/>
          <p:cNvSpPr/>
          <p:nvPr/>
        </p:nvSpPr>
        <p:spPr>
          <a:xfrm>
            <a:off x="251520" y="1347614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 conflict!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Seta para a direita 9"/>
          <p:cNvSpPr/>
          <p:nvPr/>
        </p:nvSpPr>
        <p:spPr>
          <a:xfrm>
            <a:off x="251520" y="1949805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</a:t>
            </a:r>
            <a:r>
              <a:rPr lang="en-US" b="1" i="1" dirty="0" smtClean="0">
                <a:solidFill>
                  <a:schemeClr val="tx1"/>
                </a:solidFill>
              </a:rPr>
              <a:t>master </a:t>
            </a:r>
            <a:r>
              <a:rPr lang="en-US" b="1" dirty="0" smtClean="0">
                <a:solidFill>
                  <a:schemeClr val="tx1"/>
                </a:solidFill>
              </a:rPr>
              <a:t>branch)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eta para a direita 5"/>
          <p:cNvSpPr/>
          <p:nvPr/>
        </p:nvSpPr>
        <p:spPr>
          <a:xfrm>
            <a:off x="251520" y="2211710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Common ancestor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251520" y="2462432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chemeClr val="tx1"/>
                </a:solidFill>
              </a:rPr>
              <a:t>otherList</a:t>
            </a:r>
            <a:r>
              <a:rPr lang="en-US" b="1" dirty="0" smtClean="0">
                <a:solidFill>
                  <a:schemeClr val="tx1"/>
                </a:solidFill>
              </a:rPr>
              <a:t> branch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279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6" grpId="0" animBg="1"/>
      <p:bldP spid="6" grpId="1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(After fixing conflict)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a</a:t>
            </a:r>
            <a:r>
              <a:rPr lang="en" sz="2000" i="1" dirty="0" smtClean="0"/>
              <a:t>dd ./myFriends.txt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commit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08289"/>
            <a:ext cx="4038600" cy="260639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724322"/>
            <a:ext cx="4042377" cy="25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970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361018" y="4521233"/>
            <a:ext cx="44644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merge &lt;branch name&gt;</a:t>
            </a:r>
          </a:p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commit -a -m &lt;message&gt;</a:t>
            </a:r>
            <a:endParaRPr lang="en" sz="1050" i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9982"/>
            <a:ext cx="4032655" cy="324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643764"/>
            <a:ext cx="5227108" cy="28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9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log --oneline --graph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1668"/>
            <a:ext cx="4038600" cy="167963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7501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0000" y="1428750"/>
            <a:ext cx="5763999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923928" y="2187287"/>
            <a:ext cx="936104" cy="504056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4103946" y="3473906"/>
            <a:ext cx="1620181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3374343" y="2662768"/>
            <a:ext cx="68407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3887922" y="2439315"/>
            <a:ext cx="111612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906555" y="2676008"/>
            <a:ext cx="521430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2294430" y="2361496"/>
            <a:ext cx="1845522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4716016" y="2193098"/>
            <a:ext cx="59469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860032" y="2537802"/>
            <a:ext cx="1146634" cy="720080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4283968" y="2684943"/>
            <a:ext cx="65759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3067887" y="2950800"/>
            <a:ext cx="2296201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2910318" y="3760878"/>
            <a:ext cx="2453770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3345813" y="1779662"/>
            <a:ext cx="2234299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74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525" y="1428750"/>
            <a:ext cx="6330950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1" indent="0" algn="ctr">
              <a:buNone/>
            </a:pPr>
            <a:r>
              <a:rPr lang="pt-BR" sz="2800" i="1" dirty="0" smtClean="0"/>
              <a:t>“</a:t>
            </a:r>
            <a:r>
              <a:rPr lang="pt-BR" sz="2800" i="1" dirty="0" err="1" smtClean="0"/>
              <a:t>The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task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keeping</a:t>
            </a:r>
            <a:r>
              <a:rPr lang="pt-BR" sz="2800" i="1" dirty="0" smtClean="0"/>
              <a:t> a software system </a:t>
            </a:r>
            <a:r>
              <a:rPr lang="pt-BR" sz="2800" i="1" dirty="0" err="1" smtClean="0"/>
              <a:t>consisting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many</a:t>
            </a:r>
            <a:r>
              <a:rPr lang="pt-BR" sz="2800" i="1" dirty="0" smtClean="0"/>
              <a:t> versions </a:t>
            </a:r>
            <a:r>
              <a:rPr lang="pt-BR" sz="2800" i="1" dirty="0" err="1" smtClean="0"/>
              <a:t>and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configurations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well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organized</a:t>
            </a:r>
            <a:r>
              <a:rPr lang="pt-BR" sz="2800" i="1" dirty="0" smtClean="0"/>
              <a:t>”</a:t>
            </a:r>
            <a:r>
              <a:rPr lang="pt-BR" sz="1400" i="1" dirty="0" smtClean="0"/>
              <a:t> </a:t>
            </a:r>
          </a:p>
          <a:p>
            <a:pPr marL="0" lvl="1" indent="0" algn="r">
              <a:buNone/>
            </a:pPr>
            <a:r>
              <a:rPr lang="pt-BR" sz="1400" dirty="0" smtClean="0"/>
              <a:t>[</a:t>
            </a:r>
            <a:r>
              <a:rPr lang="en-US" sz="1400" dirty="0" smtClean="0"/>
              <a:t>Kemper &amp; Oxley, 2012</a:t>
            </a:r>
            <a:r>
              <a:rPr lang="pt-BR" sz="1400" dirty="0" smtClean="0"/>
              <a:t>]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Kemper C., Oxley, I. 2012. Foundation Version Control for Web Developers. </a:t>
            </a:r>
            <a:r>
              <a:rPr lang="en-US" sz="1000" dirty="0" err="1" smtClean="0"/>
              <a:t>Appress</a:t>
            </a:r>
            <a:r>
              <a:rPr lang="en-US" sz="10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499"/>
          <a:stretch>
            <a:fillRect/>
          </a:stretch>
        </p:blipFill>
        <p:spPr bwMode="auto">
          <a:xfrm>
            <a:off x="2678893" y="3714758"/>
            <a:ext cx="37862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Github</a:t>
            </a:r>
            <a:endParaRPr lang="en-US" sz="2400" dirty="0" smtClean="0"/>
          </a:p>
          <a:p>
            <a:r>
              <a:rPr lang="en-US" sz="2400" dirty="0" smtClean="0"/>
              <a:t>Social coding</a:t>
            </a:r>
          </a:p>
          <a:p>
            <a:r>
              <a:rPr lang="en-US" sz="2400" dirty="0"/>
              <a:t>Open source</a:t>
            </a:r>
          </a:p>
          <a:p>
            <a:r>
              <a:rPr lang="en-US" sz="2400" b="1" dirty="0" smtClean="0"/>
              <a:t>9.3M</a:t>
            </a:r>
            <a:r>
              <a:rPr lang="en-US" sz="2400" dirty="0"/>
              <a:t> </a:t>
            </a:r>
            <a:r>
              <a:rPr lang="en-US" sz="2400" dirty="0" smtClean="0"/>
              <a:t>people collaborating</a:t>
            </a:r>
          </a:p>
          <a:p>
            <a:r>
              <a:rPr lang="en-US" sz="2400" b="1" dirty="0"/>
              <a:t>21.9M</a:t>
            </a:r>
            <a:r>
              <a:rPr lang="en-US" sz="2400" dirty="0"/>
              <a:t> </a:t>
            </a:r>
            <a:r>
              <a:rPr lang="en-US" sz="2400" dirty="0" smtClean="0"/>
              <a:t>repositories</a:t>
            </a:r>
            <a:endParaRPr lang="en-US" sz="2400" dirty="0"/>
          </a:p>
        </p:txBody>
      </p:sp>
      <p:pic>
        <p:nvPicPr>
          <p:cNvPr id="9" name="Picture 2" descr="http://www.molecularecologist.com/wp-content/uploads/2013/11/github-logo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48200" y="1665287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869043" y="4511782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</a:t>
            </a:r>
            <a:endParaRPr lang="en-US" dirty="0"/>
          </a:p>
        </p:txBody>
      </p:sp>
      <p:pic>
        <p:nvPicPr>
          <p:cNvPr id="7" name="Picture 2" descr="Ruby on Ra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21" y="3901274"/>
            <a:ext cx="549002" cy="7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79652" y="4634460"/>
            <a:ext cx="2220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Ruby on Rails:</a:t>
            </a:r>
            <a:r>
              <a:rPr lang="en-US" sz="900" dirty="0"/>
              <a:t> Popular Web framework based on Ruby</a:t>
            </a:r>
          </a:p>
        </p:txBody>
      </p:sp>
      <p:pic>
        <p:nvPicPr>
          <p:cNvPr id="11" name="Picture 4" descr="https://camo.githubusercontent.com/f62dd37d424be94eda98d57a8ec32a63322edf40/687474703a2f2f692e696d6775722e636f6d2f754575464b52582e706e6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9" b="50086"/>
          <a:stretch/>
        </p:blipFill>
        <p:spPr bwMode="auto">
          <a:xfrm>
            <a:off x="566990" y="3867894"/>
            <a:ext cx="1633247" cy="7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566989" y="4639423"/>
            <a:ext cx="163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D3</a:t>
            </a:r>
            <a:r>
              <a:rPr lang="en-US" sz="900" dirty="0"/>
              <a:t>: JavaScript virtualization library for SVG and HTML</a:t>
            </a:r>
          </a:p>
        </p:txBody>
      </p:sp>
    </p:spTree>
    <p:extLst>
      <p:ext uri="{BB962C8B-B14F-4D97-AF65-F5344CB8AC3E}">
        <p14:creationId xmlns:p14="http://schemas.microsoft.com/office/powerpoint/2010/main" val="1146249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57200" y="1779662"/>
            <a:ext cx="8229600" cy="257175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876256" y="2368500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Username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Email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Password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12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Click here!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7200" y="444395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https</a:t>
            </a:r>
            <a:r>
              <a:rPr lang="en-US" sz="2400" b="1" dirty="0">
                <a:solidFill>
                  <a:srgbClr val="FF0000"/>
                </a:solidFill>
                <a:hlinkClick r:id="rId4"/>
              </a:rPr>
              <a:t>://</a:t>
            </a:r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github.com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290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9" y="1420167"/>
            <a:ext cx="8229600" cy="374332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eta para a direita 11"/>
          <p:cNvSpPr/>
          <p:nvPr/>
        </p:nvSpPr>
        <p:spPr>
          <a:xfrm rot="8156682">
            <a:off x="4919425" y="461869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6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34600"/>
          <a:stretch/>
        </p:blipFill>
        <p:spPr>
          <a:xfrm>
            <a:off x="2263846" y="1506438"/>
            <a:ext cx="4964090" cy="3480274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 rot="12997195">
            <a:off x="6893495" y="1579628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eta para a direita 15"/>
          <p:cNvSpPr/>
          <p:nvPr/>
        </p:nvSpPr>
        <p:spPr>
          <a:xfrm rot="12997195">
            <a:off x="3487700" y="1574397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22" y="4604851"/>
            <a:ext cx="270082" cy="4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157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51400"/>
          <a:stretch/>
        </p:blipFill>
        <p:spPr>
          <a:xfrm>
            <a:off x="1382619" y="1640814"/>
            <a:ext cx="6378762" cy="3163184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 rot="8924741">
            <a:off x="5122575" y="1966324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eta para a direita 16"/>
          <p:cNvSpPr/>
          <p:nvPr/>
        </p:nvSpPr>
        <p:spPr>
          <a:xfrm flipH="1">
            <a:off x="3375919" y="4408045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2267744" y="271576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05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r="17625" b="16401"/>
          <a:stretch/>
        </p:blipFill>
        <p:spPr>
          <a:xfrm>
            <a:off x="2322328" y="1442995"/>
            <a:ext cx="4499343" cy="3630774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flipH="1">
            <a:off x="5754687" y="2114150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15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remote add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&lt;url&gt;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endParaRPr lang="en-US" sz="1400" b="1" i="1" dirty="0" smtClean="0"/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-u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" sz="1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&lt;repository name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 &lt;branch name&gt;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54208"/>
            <a:ext cx="4038600" cy="1914559"/>
          </a:xfrm>
          <a:prstGeom prst="rect">
            <a:avLst/>
          </a:prstGeom>
        </p:spPr>
      </p:pic>
      <p:sp>
        <p:nvSpPr>
          <p:cNvPr id="13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47293"/>
              <a:gd name="adj4" fmla="val 81834"/>
              <a:gd name="adj5" fmla="val 225827"/>
              <a:gd name="adj6" fmla="val 8978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 smtClean="0">
                <a:solidFill>
                  <a:schemeClr val="accent6">
                    <a:lumMod val="75000"/>
                  </a:schemeClr>
                </a:solidFill>
              </a:rPr>
              <a:t>myFriendsSample.git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820117" y="2949720"/>
            <a:ext cx="782552" cy="510656"/>
            <a:chOff x="1820117" y="2949720"/>
            <a:chExt cx="782552" cy="510656"/>
          </a:xfrm>
        </p:grpSpPr>
        <p:sp>
          <p:nvSpPr>
            <p:cNvPr id="8" name="Texto Explicativo 2 (Sem Bordas) 7"/>
            <p:cNvSpPr/>
            <p:nvPr/>
          </p:nvSpPr>
          <p:spPr>
            <a:xfrm>
              <a:off x="1820117" y="2949720"/>
              <a:ext cx="782552" cy="216024"/>
            </a:xfrm>
            <a:prstGeom prst="callout2">
              <a:avLst>
                <a:gd name="adj1" fmla="val -17023"/>
                <a:gd name="adj2" fmla="val 53137"/>
                <a:gd name="adj3" fmla="val -63311"/>
                <a:gd name="adj4" fmla="val 70320"/>
                <a:gd name="adj5" fmla="val -127951"/>
                <a:gd name="adj6" fmla="val 95351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200" b="1" i="1" dirty="0" smtClean="0">
                  <a:solidFill>
                    <a:schemeClr val="tx1"/>
                  </a:solidFill>
                </a:rPr>
                <a:t>origin</a:t>
              </a:r>
              <a:endParaRPr lang="en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" name="Conector reto 3"/>
            <p:cNvCxnSpPr/>
            <p:nvPr/>
          </p:nvCxnSpPr>
          <p:spPr>
            <a:xfrm flipH="1">
              <a:off x="2052918" y="3237181"/>
              <a:ext cx="158476" cy="22319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o Explicativo 2 (Sem Bordas) 16"/>
          <p:cNvSpPr/>
          <p:nvPr/>
        </p:nvSpPr>
        <p:spPr>
          <a:xfrm>
            <a:off x="284380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5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b="20355"/>
          <a:stretch/>
        </p:blipFill>
        <p:spPr>
          <a:xfrm>
            <a:off x="1835695" y="1377348"/>
            <a:ext cx="5472610" cy="3766152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7020272" y="4515966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386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b="1" i="1" dirty="0" err="1" smtClean="0"/>
              <a:t>git</a:t>
            </a:r>
            <a:r>
              <a:rPr lang="en-US" sz="2400" b="1" i="1" dirty="0" smtClean="0"/>
              <a:t> c</a:t>
            </a:r>
            <a:r>
              <a:rPr lang="en" sz="2400" b="1" i="1" dirty="0" smtClean="0"/>
              <a:t>lone</a:t>
            </a:r>
            <a:r>
              <a:rPr lang="en" sz="2400" i="1" dirty="0" smtClean="0"/>
              <a:t> </a:t>
            </a:r>
            <a:r>
              <a:rPr lang="en" sz="1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&lt;url&gt; </a:t>
            </a:r>
            <a:r>
              <a:rPr lang="en" sz="1800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&lt;target directory&gt;</a:t>
            </a:r>
            <a:endParaRPr lang="en" sz="2400" i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Espaço Reservado para Conteúdo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974828"/>
            <a:ext cx="4038600" cy="207331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Clone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95282"/>
              <a:gd name="adj4" fmla="val 54418"/>
              <a:gd name="adj5" fmla="val 366102"/>
              <a:gd name="adj6" fmla="val 5101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>
                <a:solidFill>
                  <a:schemeClr val="accent6">
                    <a:lumMod val="75000"/>
                  </a:schemeClr>
                </a:solidFill>
              </a:rPr>
              <a:t>myFriendsSample.git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357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smtClean="0"/>
              <a:t>(</a:t>
            </a:r>
            <a:r>
              <a:rPr lang="en-US" sz="1400" b="1" i="1" dirty="0"/>
              <a:t>Sort names </a:t>
            </a:r>
            <a:r>
              <a:rPr lang="en-US" sz="1400" b="1" i="1" dirty="0" smtClean="0"/>
              <a:t>on myFriends.txt</a:t>
            </a:r>
            <a:r>
              <a:rPr lang="en-US" sz="1400" b="1" i="1" dirty="0"/>
              <a:t>)</a:t>
            </a:r>
            <a:endParaRPr lang="en" sz="1400" b="1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commit –a –m ‘sorted’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–u 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&lt;branch name&gt;</a:t>
            </a:r>
          </a:p>
        </p:txBody>
      </p:sp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Push to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o Explicativo 2 (Sem Bordas) 7"/>
          <p:cNvSpPr/>
          <p:nvPr/>
        </p:nvSpPr>
        <p:spPr>
          <a:xfrm>
            <a:off x="140364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o Explicativo 2 (Sem Bordas) 16"/>
          <p:cNvSpPr/>
          <p:nvPr/>
        </p:nvSpPr>
        <p:spPr>
          <a:xfrm>
            <a:off x="2710491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Espaço Reservado para Conteúdo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67694"/>
            <a:ext cx="4038600" cy="201684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/>
          <a:srcRect l="1447"/>
          <a:stretch/>
        </p:blipFill>
        <p:spPr>
          <a:xfrm>
            <a:off x="4648200" y="2067694"/>
            <a:ext cx="3961110" cy="201684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067694"/>
            <a:ext cx="4038600" cy="20707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2067694"/>
            <a:ext cx="3929062" cy="19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7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2" y="2729440"/>
            <a:ext cx="2540922" cy="1051660"/>
          </a:xfrm>
          <a:prstGeom prst="rect">
            <a:avLst/>
          </a:prstGeom>
        </p:spPr>
      </p:pic>
      <p:pic>
        <p:nvPicPr>
          <p:cNvPr id="19462" name="Picture 6" descr="http://lawyertechreview.com/wp-content/uploads/2011/03/Dropbox-logo.png"/>
          <p:cNvPicPr>
            <a:picLocks noChangeAspect="1" noChangeArrowheads="1"/>
          </p:cNvPicPr>
          <p:nvPr/>
        </p:nvPicPr>
        <p:blipFill>
          <a:blip r:embed="rId4"/>
          <a:srcRect t="15000" b="4999"/>
          <a:stretch>
            <a:fillRect/>
          </a:stretch>
        </p:blipFill>
        <p:spPr bwMode="auto">
          <a:xfrm>
            <a:off x="3876146" y="2478886"/>
            <a:ext cx="1190620" cy="1428752"/>
          </a:xfrm>
          <a:prstGeom prst="rect">
            <a:avLst/>
          </a:prstGeom>
          <a:noFill/>
        </p:spPr>
      </p:pic>
      <p:grpSp>
        <p:nvGrpSpPr>
          <p:cNvPr id="8" name="Grupo 7"/>
          <p:cNvGrpSpPr/>
          <p:nvPr/>
        </p:nvGrpSpPr>
        <p:grpSpPr>
          <a:xfrm>
            <a:off x="5990095" y="1885948"/>
            <a:ext cx="1950156" cy="2614628"/>
            <a:chOff x="6357950" y="2000246"/>
            <a:chExt cx="1950156" cy="2614628"/>
          </a:xfrm>
        </p:grpSpPr>
        <p:pic>
          <p:nvPicPr>
            <p:cNvPr id="19460" name="Picture 4" descr="http://cdn.makeuseof.com/wp-content/uploads/2013/02/google-docs-tips-3.jpg?35dc20"/>
            <p:cNvPicPr>
              <a:picLocks noChangeAspect="1" noChangeArrowheads="1"/>
            </p:cNvPicPr>
            <p:nvPr/>
          </p:nvPicPr>
          <p:blipFill>
            <a:blip r:embed="rId5"/>
            <a:srcRect l="56382" t="1136" b="6249"/>
            <a:stretch>
              <a:fillRect/>
            </a:stretch>
          </p:blipFill>
          <p:spPr bwMode="auto">
            <a:xfrm>
              <a:off x="6500826" y="3000378"/>
              <a:ext cx="1647488" cy="1614496"/>
            </a:xfrm>
            <a:prstGeom prst="rect">
              <a:avLst/>
            </a:prstGeom>
            <a:noFill/>
          </p:spPr>
        </p:pic>
        <p:pic>
          <p:nvPicPr>
            <p:cNvPr id="19464" name="Picture 8" descr="http://s.glbimg.com/po/tt/f/original/2012/04/12/googledocs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57950" y="2000246"/>
              <a:ext cx="1950156" cy="862002"/>
            </a:xfrm>
            <a:prstGeom prst="rect">
              <a:avLst/>
            </a:prstGeom>
            <a:noFill/>
          </p:spPr>
        </p:pic>
      </p:grpSp>
      <p:pic>
        <p:nvPicPr>
          <p:cNvPr id="19468" name="Picture 12" descr="http://www.21stcenturyschools.com/group_jigsaw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1670" y="1428742"/>
            <a:ext cx="4857784" cy="3653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What if a </a:t>
            </a:r>
            <a:r>
              <a:rPr lang="en-US" sz="2000" b="1" i="1" dirty="0" smtClean="0"/>
              <a:t>local repository</a:t>
            </a:r>
            <a:r>
              <a:rPr lang="en-US" sz="2000" i="1" dirty="0" smtClean="0"/>
              <a:t> is </a:t>
            </a:r>
            <a:r>
              <a:rPr lang="en-US" sz="2000" b="1" i="1" dirty="0" smtClean="0"/>
              <a:t>not up to date</a:t>
            </a:r>
            <a:r>
              <a:rPr lang="en-US" sz="2000" i="1" dirty="0" smtClean="0"/>
              <a:t>?</a:t>
            </a:r>
            <a:endParaRPr lang="en" sz="4000" i="1" dirty="0"/>
          </a:p>
        </p:txBody>
      </p:sp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and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059832" y="3651870"/>
            <a:ext cx="3312368" cy="529840"/>
            <a:chOff x="2267744" y="3657551"/>
            <a:chExt cx="3312368" cy="529840"/>
          </a:xfrm>
        </p:grpSpPr>
        <p:pic>
          <p:nvPicPr>
            <p:cNvPr id="6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26115" t="64742" r="47725" b="18520"/>
            <a:stretch/>
          </p:blipFill>
          <p:spPr>
            <a:xfrm>
              <a:off x="3923928" y="3657551"/>
              <a:ext cx="1656184" cy="529840"/>
            </a:xfrm>
            <a:prstGeom prst="round2DiagRect">
              <a:avLst>
                <a:gd name="adj1" fmla="val 0"/>
                <a:gd name="adj2" fmla="val 32258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54549" t="64742" r="26115" b="18520"/>
            <a:stretch/>
          </p:blipFill>
          <p:spPr>
            <a:xfrm>
              <a:off x="2267744" y="3657551"/>
              <a:ext cx="1224136" cy="52984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0118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pull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58758"/>
          <a:stretch/>
        </p:blipFill>
        <p:spPr>
          <a:xfrm>
            <a:off x="5072825" y="1428741"/>
            <a:ext cx="3189347" cy="130548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Espaço Reservado para Conteúdo 16"/>
          <p:cNvPicPr>
            <a:picLocks noChangeAspect="1"/>
          </p:cNvPicPr>
          <p:nvPr/>
        </p:nvPicPr>
        <p:blipFill rotWithShape="1">
          <a:blip r:embed="rId3"/>
          <a:srcRect b="29923"/>
          <a:stretch/>
        </p:blipFill>
        <p:spPr>
          <a:xfrm>
            <a:off x="5072825" y="1428741"/>
            <a:ext cx="3189347" cy="2218286"/>
          </a:xfrm>
          <a:prstGeom prst="rect">
            <a:avLst/>
          </a:prstGeom>
        </p:spPr>
      </p:pic>
      <p:pic>
        <p:nvPicPr>
          <p:cNvPr id="20" name="Espaço Reservado para Conteúdo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825" y="1428741"/>
            <a:ext cx="3189347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8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fetch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6783"/>
            <a:ext cx="4038600" cy="166940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–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9997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ccistudentcenterblog.files.wordpress.com/2013/09/github-social-coding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200" y="1695468"/>
            <a:ext cx="4038600" cy="26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rlv.zcache.com.br/voce_bifurcar_se_a_mim_github_boton-r8ffc95d1fed748919cc023d2d904d6b3_x7j3i_8byvr_51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084762" y="1428750"/>
            <a:ext cx="31654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718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23400"/>
          <a:stretch/>
        </p:blipFill>
        <p:spPr>
          <a:xfrm>
            <a:off x="457200" y="1491630"/>
            <a:ext cx="8229600" cy="3384376"/>
          </a:xfrm>
          <a:prstGeom prst="rect">
            <a:avLst/>
          </a:prstGeom>
        </p:spPr>
      </p:pic>
      <p:pic>
        <p:nvPicPr>
          <p:cNvPr id="16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02" y="1911557"/>
            <a:ext cx="516504" cy="8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05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8" b="20973"/>
          <a:stretch/>
        </p:blipFill>
        <p:spPr>
          <a:xfrm>
            <a:off x="457200" y="1491630"/>
            <a:ext cx="8229600" cy="3528392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flipH="1">
            <a:off x="7020154" y="1734050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466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0283" r="-411" b="25200"/>
          <a:stretch/>
        </p:blipFill>
        <p:spPr>
          <a:xfrm>
            <a:off x="2242813" y="1358494"/>
            <a:ext cx="4777340" cy="376469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67894"/>
            <a:ext cx="178074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56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0501"/>
          <a:stretch/>
        </p:blipFill>
        <p:spPr>
          <a:xfrm>
            <a:off x="2602734" y="1392439"/>
            <a:ext cx="4057498" cy="372487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03486" y="4704805"/>
            <a:ext cx="216024" cy="34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18655" r="30360" b="58582"/>
          <a:stretch/>
        </p:blipFill>
        <p:spPr>
          <a:xfrm>
            <a:off x="2177226" y="1475454"/>
            <a:ext cx="4915054" cy="333335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619672" y="3517634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20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r="-445" b="52800"/>
          <a:stretch/>
        </p:blipFill>
        <p:spPr>
          <a:xfrm>
            <a:off x="1403648" y="1419622"/>
            <a:ext cx="6336704" cy="3620938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061248" y="2319866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40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Readme.md</a:t>
            </a:r>
            <a:endParaRPr lang="en-US" dirty="0"/>
          </a:p>
          <a:p>
            <a:r>
              <a:rPr lang="en-US" dirty="0"/>
              <a:t>Wiki page</a:t>
            </a:r>
          </a:p>
          <a:p>
            <a:r>
              <a:rPr lang="en-US" dirty="0"/>
              <a:t>Web </a:t>
            </a:r>
            <a:r>
              <a:rPr lang="en-US" dirty="0" smtClean="0"/>
              <a:t>diff (code/image)</a:t>
            </a:r>
            <a:endParaRPr lang="en-US" dirty="0"/>
          </a:p>
          <a:p>
            <a:r>
              <a:rPr lang="en-US" dirty="0" smtClean="0"/>
              <a:t>Pull Request</a:t>
            </a:r>
          </a:p>
          <a:p>
            <a:r>
              <a:rPr lang="en-US" dirty="0"/>
              <a:t>Comment &amp; </a:t>
            </a:r>
            <a:r>
              <a:rPr lang="en-US" dirty="0" smtClean="0"/>
              <a:t>Discuss</a:t>
            </a:r>
          </a:p>
          <a:p>
            <a:r>
              <a:rPr lang="en-US" dirty="0" smtClean="0"/>
              <a:t>Issue Tracking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Other features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92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2000" i="1" dirty="0" smtClean="0"/>
              <a:t>“A</a:t>
            </a:r>
            <a:r>
              <a:rPr lang="en-US" sz="2000" i="1" dirty="0" smtClean="0"/>
              <a:t> software that </a:t>
            </a:r>
            <a:r>
              <a:rPr lang="en-US" sz="2000" b="1" i="1" dirty="0" smtClean="0"/>
              <a:t>helps </a:t>
            </a:r>
            <a:r>
              <a:rPr lang="en-US" sz="2000" i="1" dirty="0" smtClean="0"/>
              <a:t>developers on </a:t>
            </a:r>
            <a:r>
              <a:rPr lang="en-US" sz="2000" b="1" i="1" dirty="0" smtClean="0"/>
              <a:t>a software team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to work together </a:t>
            </a:r>
            <a:r>
              <a:rPr lang="en-US" sz="2000" i="1" dirty="0" smtClean="0"/>
              <a:t>and also </a:t>
            </a:r>
            <a:r>
              <a:rPr lang="en-US" sz="2000" b="1" i="1" dirty="0" smtClean="0"/>
              <a:t>archives a complete history</a:t>
            </a:r>
            <a:r>
              <a:rPr lang="en-US" sz="2000" i="1" dirty="0" smtClean="0"/>
              <a:t> of their work.</a:t>
            </a:r>
            <a:r>
              <a:rPr lang="pt-BR" sz="2000" i="1" dirty="0" smtClean="0"/>
              <a:t>”</a:t>
            </a:r>
          </a:p>
          <a:p>
            <a:pPr algn="r">
              <a:lnSpc>
                <a:spcPct val="150000"/>
              </a:lnSpc>
              <a:buNone/>
            </a:pPr>
            <a:r>
              <a:rPr lang="en-US" sz="1500" dirty="0" smtClean="0"/>
              <a:t>[Sink, 2011]</a:t>
            </a:r>
            <a:endParaRPr lang="pt-BR" sz="15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Readme.md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r="19376" b="17801"/>
          <a:stretch/>
        </p:blipFill>
        <p:spPr>
          <a:xfrm>
            <a:off x="2339752" y="1383474"/>
            <a:ext cx="4464496" cy="37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46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Wiki Page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2" r="26942" b="54734"/>
          <a:stretch/>
        </p:blipFill>
        <p:spPr>
          <a:xfrm>
            <a:off x="1835696" y="1518633"/>
            <a:ext cx="5472608" cy="3357373"/>
          </a:xfrm>
          <a:prstGeom prst="rect">
            <a:avLst/>
          </a:prstGeom>
        </p:spPr>
      </p:pic>
      <p:pic>
        <p:nvPicPr>
          <p:cNvPr id="5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35846"/>
            <a:ext cx="176971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r="24625" b="50823"/>
          <a:stretch/>
        </p:blipFill>
        <p:spPr>
          <a:xfrm>
            <a:off x="1510952" y="1419622"/>
            <a:ext cx="6122096" cy="37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0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(Code)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15000" r="16750" b="15000"/>
          <a:stretch/>
        </p:blipFill>
        <p:spPr>
          <a:xfrm>
            <a:off x="1835696" y="1419622"/>
            <a:ext cx="547260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53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44" y="1428750"/>
            <a:ext cx="4606311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(Image)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225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483768" y="1428742"/>
            <a:ext cx="4176464" cy="3165880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How can I have commits accepted in another project?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15" y="1635646"/>
            <a:ext cx="3798570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32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2" y="1428750"/>
            <a:ext cx="6816016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85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00031 L 0.01632 0.00278 C 0.01945 0.00339 0.02257 0.00432 0.0257 0.00586 C 0.03247 0.00525 0.03941 0.00525 0.04653 0.00432 C 0.04896 0.0037 0.05139 0.00216 0.05365 0.00154 C 0.05538 0.00062 0.05729 0.00031 0.05903 7.40741E-7 C 0.06754 -0.00617 0.05816 -0.00031 0.06823 -0.00432 C 0.07032 -0.00525 0.07188 -0.00648 0.07361 -0.0071 C 0.07518 -0.00803 0.07709 -0.00833 0.07882 -0.00864 C 0.09167 -0.00957 0.10452 -0.00957 0.11719 -0.01019 C 0.11945 -0.0108 0.12205 -0.0108 0.12344 -0.01296 L 0.12778 -0.01852 C 0.12865 -0.01945 0.129 -0.02099 0.12986 -0.02161 L 0.13611 -0.02438 C 0.13698 -0.02593 0.14028 -0.03241 0.14045 -0.03426 C 0.14097 -0.06173 0.14115 -0.05988 0.13802 -0.07562 C 0.13733 -0.12778 0.13629 -0.14198 0.13802 -0.18796 C 0.1382 -0.18951 0.13924 -0.19815 0.14045 -0.20093 C 0.14115 -0.20247 0.14445 -0.20586 0.14549 -0.20648 C 0.14688 -0.20741 0.14827 -0.20741 0.14948 -0.20803 C 0.15174 -0.20895 0.15591 -0.21049 0.15591 -0.21049 C 0.15816 -0.21049 0.16025 -0.21049 0.16216 -0.20926 C 0.16337 -0.20864 0.16424 -0.20648 0.16528 -0.20525 C 0.16893 -0.19877 0.16945 -0.19691 0.17153 -0.19074 C 0.175 -0.15216 0.17118 -0.19815 0.17361 -0.10401 C 0.17361 -0.10247 0.17413 -0.10124 0.17466 -0.09969 C 0.17847 -0.08735 0.17535 -0.09969 0.17778 -0.08982 C 0.17986 -0.06389 0.17778 -0.09105 0.17986 -0.05556 C 0.18038 -0.04475 0.18004 -0.03364 0.18195 -0.02284 C 0.18229 -0.02068 0.1849 -0.02099 0.18611 -0.02006 C 0.18733 -0.01914 0.18837 -0.01821 0.18924 -0.01728 C 0.19115 -0.01482 0.19236 -0.01173 0.19427 -0.01019 C 0.19618 -0.00864 0.19775 -0.00679 0.19966 -0.00586 C 0.20434 -0.00278 0.20712 -0.00247 0.21216 -0.00154 C 0.21337 -0.00124 0.21424 -0.00062 0.21528 7.40741E-7 C 0.21667 0.00031 0.21806 0.00062 0.21945 0.00154 C 0.22066 0.00185 0.22136 0.0037 0.2224 0.00432 C 0.22535 0.00525 0.2283 0.00525 0.23091 0.00586 L 0.28716 0.00432 C 0.29844 0.0037 0.30955 0.00339 0.32066 0.00278 C 0.3224 0.00278 0.32413 0.00185 0.3257 0.00154 C 0.32847 0.00031 0.33438 -0.00154 0.33438 -0.00124 " pathEditMode="relative" rAng="0" ptsTypes="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Comment &amp; </a:t>
            </a:r>
            <a:r>
              <a:rPr lang="en-US" sz="1800" dirty="0" smtClean="0"/>
              <a:t>Discuss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0856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Issue </a:t>
            </a:r>
            <a:r>
              <a:rPr lang="en-US" sz="1800" dirty="0" smtClean="0"/>
              <a:t>Tracking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9051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EGit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Eclipse </a:t>
            </a:r>
            <a:r>
              <a:rPr lang="en-US" sz="2400" dirty="0" err="1" smtClean="0"/>
              <a:t>Git</a:t>
            </a:r>
            <a:r>
              <a:rPr lang="en-US" sz="2400" dirty="0" smtClean="0"/>
              <a:t> (</a:t>
            </a:r>
            <a:r>
              <a:rPr lang="en-US" sz="2400" dirty="0" err="1" smtClean="0"/>
              <a:t>EGit</a:t>
            </a:r>
            <a:r>
              <a:rPr lang="en-US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Eclipse plug-in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Allows </a:t>
            </a:r>
            <a:r>
              <a:rPr lang="en-US" sz="1600" dirty="0"/>
              <a:t>you to use </a:t>
            </a:r>
            <a:r>
              <a:rPr lang="en-US" sz="1600" i="1" dirty="0" err="1" smtClean="0"/>
              <a:t>Git</a:t>
            </a:r>
            <a:r>
              <a:rPr lang="en-US" sz="1600" dirty="0"/>
              <a:t> directly within </a:t>
            </a:r>
            <a:r>
              <a:rPr lang="en-US" sz="1600" dirty="0" smtClean="0"/>
              <a:t>Eclipse IDE</a:t>
            </a:r>
            <a:endParaRPr lang="en-US" sz="1600" dirty="0"/>
          </a:p>
          <a:p>
            <a:pPr lvl="3">
              <a:lnSpc>
                <a:spcPct val="150000"/>
              </a:lnSpc>
            </a:pPr>
            <a:r>
              <a:rPr lang="en-US" sz="1400" dirty="0" smtClean="0"/>
              <a:t>Perspective and Views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2000" i="1" dirty="0" smtClean="0"/>
              <a:t>B</a:t>
            </a:r>
            <a:r>
              <a:rPr lang="en-US" sz="2000" dirty="0" smtClean="0"/>
              <a:t>ased </a:t>
            </a:r>
            <a:r>
              <a:rPr lang="en-US" sz="2000" dirty="0"/>
              <a:t>on the </a:t>
            </a:r>
            <a:r>
              <a:rPr lang="en-US" sz="2000" i="1" dirty="0" err="1"/>
              <a:t>JGit</a:t>
            </a:r>
            <a:r>
              <a:rPr lang="en-US" sz="2000" dirty="0"/>
              <a:t> </a:t>
            </a:r>
            <a:r>
              <a:rPr lang="en-US" sz="2000" dirty="0" smtClean="0"/>
              <a:t>library. 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Java library implementing </a:t>
            </a:r>
            <a:r>
              <a:rPr lang="en-US" sz="1800" i="1" dirty="0" err="1" smtClean="0"/>
              <a:t>Git</a:t>
            </a:r>
            <a:r>
              <a:rPr lang="en-US" sz="1800" dirty="0" smtClean="0"/>
              <a:t> functionalities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://dev.eclipse.org/mhonarc/lists/egit-dev/pngZMOLgFPBx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25" y="1759610"/>
            <a:ext cx="1612142" cy="6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Git 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10608"/>
            <a:ext cx="2530624" cy="15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27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Three basic goals of a Version Control System (VCS)</a:t>
            </a:r>
            <a:r>
              <a:rPr lang="en-US" sz="1100" dirty="0" smtClean="0"/>
              <a:t> [Sink, 2011]</a:t>
            </a:r>
            <a:r>
              <a:rPr lang="en-US" sz="20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People must be able to </a:t>
            </a:r>
            <a:r>
              <a:rPr lang="en-US" sz="2000" b="1" dirty="0" smtClean="0"/>
              <a:t>work simultaneously</a:t>
            </a:r>
            <a:r>
              <a:rPr lang="en-US" sz="2000" dirty="0" smtClean="0"/>
              <a:t>, not serially.</a:t>
            </a:r>
          </a:p>
          <a:p>
            <a:pPr lvl="1">
              <a:lnSpc>
                <a:spcPct val="150000"/>
              </a:lnSpc>
            </a:pPr>
            <a:r>
              <a:rPr lang="pt-BR" sz="2000" b="1" dirty="0" smtClean="0"/>
              <a:t>No </a:t>
            </a:r>
            <a:r>
              <a:rPr lang="en-US" sz="2000" b="1" dirty="0" smtClean="0"/>
              <a:t>conflicting</a:t>
            </a:r>
            <a:r>
              <a:rPr lang="pt-BR" sz="2000" dirty="0" smtClean="0"/>
              <a:t> </a:t>
            </a:r>
            <a:r>
              <a:rPr lang="pt-BR" sz="2000" dirty="0" err="1" smtClean="0"/>
              <a:t>changes</a:t>
            </a:r>
            <a:endParaRPr lang="pt-BR" sz="2000" dirty="0" smtClean="0"/>
          </a:p>
          <a:p>
            <a:pPr lvl="1">
              <a:lnSpc>
                <a:spcPct val="150000"/>
              </a:lnSpc>
            </a:pPr>
            <a:r>
              <a:rPr lang="pt-BR" sz="2000" b="1" dirty="0" err="1" smtClean="0"/>
              <a:t>Keep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every</a:t>
            </a:r>
            <a:r>
              <a:rPr lang="pt-BR" sz="2000" b="1" dirty="0" smtClean="0"/>
              <a:t> </a:t>
            </a:r>
            <a:r>
              <a:rPr lang="en-US" sz="2000" b="1" dirty="0" smtClean="0"/>
              <a:t>version </a:t>
            </a:r>
            <a:r>
              <a:rPr lang="en-US" sz="2000" dirty="0" smtClean="0"/>
              <a:t>of everything that has ever existed</a:t>
            </a:r>
            <a:endParaRPr lang="pt-BR" sz="20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  <p:grpSp>
        <p:nvGrpSpPr>
          <p:cNvPr id="9" name="Grupo 8"/>
          <p:cNvGrpSpPr/>
          <p:nvPr/>
        </p:nvGrpSpPr>
        <p:grpSpPr>
          <a:xfrm>
            <a:off x="955674" y="3643320"/>
            <a:ext cx="7232653" cy="1080000"/>
            <a:chOff x="1285852" y="3643320"/>
            <a:chExt cx="7232653" cy="1080000"/>
          </a:xfrm>
        </p:grpSpPr>
        <p:pic>
          <p:nvPicPr>
            <p:cNvPr id="3074" name="Picture 2" descr="http://markspsychiatry.com/wp-content/uploads/2009/11/conflict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1810" y="3643320"/>
              <a:ext cx="1627659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12" descr="http://www.21stcenturyschools.com/group_jigsaw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5852" y="3643320"/>
              <a:ext cx="1436170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43505" y="3643320"/>
              <a:ext cx="3375000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Fork the repository </a:t>
            </a:r>
            <a:r>
              <a:rPr lang="en-US" sz="1400" b="1" i="1" dirty="0" err="1" smtClean="0"/>
              <a:t>donationGame</a:t>
            </a:r>
            <a:r>
              <a:rPr lang="en-US" sz="1400" b="1" i="1" dirty="0" smtClean="0"/>
              <a:t> </a:t>
            </a:r>
            <a:r>
              <a:rPr lang="en-US" sz="1400" dirty="0" smtClean="0"/>
              <a:t>on GitHub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>
                <a:sym typeface="Wingdings" panose="05000000000000000000" pitchFamily="2" charset="2"/>
                <a:hlinkClick r:id="rId3"/>
              </a:rPr>
              <a:t>https://</a:t>
            </a:r>
            <a:r>
              <a:rPr lang="en-US" sz="1400" dirty="0" smtClean="0">
                <a:sym typeface="Wingdings" panose="05000000000000000000" pitchFamily="2" charset="2"/>
                <a:hlinkClick r:id="rId3"/>
              </a:rPr>
              <a:t>github.com/damascenodiego/donationGame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Clone your fork using Eclipse </a:t>
            </a:r>
            <a:r>
              <a:rPr lang="en-US" sz="1400" dirty="0" err="1" smtClean="0"/>
              <a:t>Git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branch </a:t>
            </a:r>
            <a:r>
              <a:rPr lang="en-US" sz="1400" b="1" i="1" dirty="0" smtClean="0"/>
              <a:t>competitors_&lt;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  <a:r>
              <a:rPr lang="en-US" sz="1400" dirty="0" smtClean="0"/>
              <a:t> from master branch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Put your competitors in a package named </a:t>
            </a:r>
            <a:r>
              <a:rPr lang="en-US" sz="1400" b="1" i="1" dirty="0" smtClean="0"/>
              <a:t>br.usp.icmc.ssc01032015.competitors.id&lt;</a:t>
            </a:r>
            <a:r>
              <a:rPr lang="en-US" sz="1400" b="1" i="1" dirty="0" err="1" smtClean="0"/>
              <a:t>nusp</a:t>
            </a:r>
            <a:r>
              <a:rPr lang="en-US" sz="1400" b="1" i="1" dirty="0"/>
              <a:t>&gt;</a:t>
            </a:r>
            <a:endParaRPr lang="en-US" sz="1400" b="1" i="1" dirty="0" smtClean="0"/>
          </a:p>
          <a:p>
            <a:pPr lvl="1">
              <a:lnSpc>
                <a:spcPct val="150000"/>
              </a:lnSpc>
            </a:pPr>
            <a:r>
              <a:rPr lang="en-US" sz="1400" dirty="0"/>
              <a:t>Adapt your classes according to the project specification (</a:t>
            </a:r>
            <a:r>
              <a:rPr lang="en-US" sz="1400" b="1" i="1" dirty="0"/>
              <a:t>extends </a:t>
            </a:r>
            <a:r>
              <a:rPr lang="en-US" sz="1400" b="1" i="1" dirty="0" err="1"/>
              <a:t>AbstractCompetitor</a:t>
            </a:r>
            <a:r>
              <a:rPr lang="en-US" sz="1400" dirty="0" smtClean="0"/>
              <a:t>)</a:t>
            </a:r>
            <a:endParaRPr lang="en-US" sz="1400" b="1" i="1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</a:t>
            </a:r>
            <a:r>
              <a:rPr lang="en-US" sz="1400" b="1" i="1" dirty="0" smtClean="0"/>
              <a:t>Tournament.java</a:t>
            </a:r>
            <a:r>
              <a:rPr lang="en-US" sz="1400" dirty="0" smtClean="0"/>
              <a:t> in a package named </a:t>
            </a:r>
            <a:r>
              <a:rPr lang="en-US" sz="1400" b="1" i="1" dirty="0" smtClean="0"/>
              <a:t>br.usp.icmc.ssc01032015.tournament.id&lt;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Make it run your classes. You can use as reference the class </a:t>
            </a:r>
            <a:r>
              <a:rPr lang="en-US" sz="1400" b="1" i="1" dirty="0" smtClean="0"/>
              <a:t>Tournament0000000.java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Commit and Push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Pull Request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 - Exercise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www.activehealthywell.com/wp-content/uploads/2011/12/lets-work-togeth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44" y="1491630"/>
            <a:ext cx="3551712" cy="335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24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722"/>
            <a:ext cx="9144000" cy="4376057"/>
          </a:xfrm>
          <a:prstGeom prst="rect">
            <a:avLst/>
          </a:prstGeo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5167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996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949538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575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28" y="2970541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99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8" y="1052513"/>
            <a:ext cx="5953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7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95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7164666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079327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8419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691680" y="1491630"/>
            <a:ext cx="208823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Repository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1691680" y="2571750"/>
            <a:ext cx="20902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User/Password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625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931133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14911</TotalTime>
  <Words>3051</Words>
  <Application>Microsoft Office PowerPoint</Application>
  <PresentationFormat>Apresentação na tela (16:9)</PresentationFormat>
  <Paragraphs>565</Paragraphs>
  <Slides>117</Slides>
  <Notes>114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117</vt:i4>
      </vt:variant>
    </vt:vector>
  </HeadingPairs>
  <TitlesOfParts>
    <vt:vector size="125" baseType="lpstr">
      <vt:lpstr>Arial</vt:lpstr>
      <vt:lpstr>Arial Black</vt:lpstr>
      <vt:lpstr>Calibri</vt:lpstr>
      <vt:lpstr>Merriweather-Italic</vt:lpstr>
      <vt:lpstr>UbuntuMono-Regular</vt:lpstr>
      <vt:lpstr>Webdings</vt:lpstr>
      <vt:lpstr>Wingdings</vt:lpstr>
      <vt:lpstr>Tema do Office</vt:lpstr>
      <vt:lpstr>Crash Course on GIT</vt:lpstr>
      <vt:lpstr>Crash Course on GIT</vt:lpstr>
      <vt:lpstr>Agenda</vt:lpstr>
      <vt:lpstr>Apresentação do PowerPoint</vt:lpstr>
      <vt:lpstr>Version Control</vt:lpstr>
      <vt:lpstr>Version Control</vt:lpstr>
      <vt:lpstr>Version Control</vt:lpstr>
      <vt:lpstr>Version Control System</vt:lpstr>
      <vt:lpstr>Version Control System</vt:lpstr>
      <vt:lpstr>Types of Version Control Systems</vt:lpstr>
      <vt:lpstr>Types of Version Control Systems</vt:lpstr>
      <vt:lpstr>Apresentação do PowerPoint</vt:lpstr>
      <vt:lpstr>Crash Course (git history)</vt:lpstr>
      <vt:lpstr>Crash Course (git history)</vt:lpstr>
      <vt:lpstr>Crash Course (git history)</vt:lpstr>
      <vt:lpstr>Crash Course (Basic concepts)</vt:lpstr>
      <vt:lpstr>Crash Course (Basic concepts)</vt:lpstr>
      <vt:lpstr>Crash Course (Installing git)</vt:lpstr>
      <vt:lpstr>Crash Course on GIT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on GIT</vt:lpstr>
      <vt:lpstr>Crash Course (GitHub 101)</vt:lpstr>
      <vt:lpstr>Crash Course (GitHub 101) – Create Account</vt:lpstr>
      <vt:lpstr>Crash Course (GitHub 101) – Create Account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Clone a Remote Repository</vt:lpstr>
      <vt:lpstr>Crash Course (GitHub 101) – Push to a Remote Repository</vt:lpstr>
      <vt:lpstr>Crash Course (GitHub 101) – Pull and Fetch from a Remote Repository</vt:lpstr>
      <vt:lpstr>Crash Course (GitHub 101) – Pull from a Remote Repository</vt:lpstr>
      <vt:lpstr>Crash Course (GitHub 101) – Fetch from a Remote Repository</vt:lpstr>
      <vt:lpstr>Crash Course (GitHub 101) – Fork Repository</vt:lpstr>
      <vt:lpstr>Crash Course (GitHub 101) – Fork Repository</vt:lpstr>
      <vt:lpstr>Crash Course (GitHub 101) – Fork Repository</vt:lpstr>
      <vt:lpstr>Crash Course (GitHub 101) – Delete a Remote Repository</vt:lpstr>
      <vt:lpstr>Crash Course (GitHub 101) – Delete a Remote Repository</vt:lpstr>
      <vt:lpstr>Crash Course (GitHub 101) – Delete a Remote Repository</vt:lpstr>
      <vt:lpstr>Crash Course (GitHub 101) – Other features</vt:lpstr>
      <vt:lpstr>Crash Course (GitHub 101) – Readme.md</vt:lpstr>
      <vt:lpstr>Crash Course (GitHub 101) – Wiki Page</vt:lpstr>
      <vt:lpstr>Crash Course (GitHub 101) – Web Diff (Code)</vt:lpstr>
      <vt:lpstr>Crash Course (GitHub 101) – Web Diff (Image)</vt:lpstr>
      <vt:lpstr>Crash Course (GitHub 101) – Pull Request</vt:lpstr>
      <vt:lpstr>Crash Course (GitHub 101) – Pull Request</vt:lpstr>
      <vt:lpstr>Crash Course (GitHub 101) – Comment &amp; Discuss</vt:lpstr>
      <vt:lpstr>Crash Course (GitHub 101) – Issue Tracking</vt:lpstr>
      <vt:lpstr>Crash Course on GIT</vt:lpstr>
      <vt:lpstr>Crash Course (Eclipse Git)</vt:lpstr>
      <vt:lpstr>Crash Course (Eclipse Git) - Exercise</vt:lpstr>
      <vt:lpstr>Apresentação do PowerPoint</vt:lpstr>
      <vt:lpstr>Crash Course (Eclipse Git)</vt:lpstr>
      <vt:lpstr>Crash Course (Eclipse Git)</vt:lpstr>
      <vt:lpstr>Apresentação do PowerPoint</vt:lpstr>
      <vt:lpstr>Apresentação do PowerPoint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Apresentação do PowerPoint</vt:lpstr>
      <vt:lpstr>Apresentação do PowerPoint</vt:lpstr>
      <vt:lpstr>Apresentação do PowerPoint</vt:lpstr>
      <vt:lpstr>Apresentação do PowerPoint</vt:lpstr>
      <vt:lpstr>References++</vt:lpstr>
      <vt:lpstr>THANK YOU!</vt:lpstr>
      <vt:lpstr>Crash Course on GIT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 on GIT</dc:title>
  <dc:creator>Diego</dc:creator>
  <cp:lastModifiedBy>Diego Damasceno</cp:lastModifiedBy>
  <cp:revision>308</cp:revision>
  <dcterms:modified xsi:type="dcterms:W3CDTF">2015-05-09T19:51:21Z</dcterms:modified>
</cp:coreProperties>
</file>